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306" r:id="rId3"/>
    <p:sldId id="307" r:id="rId4"/>
    <p:sldId id="309" r:id="rId5"/>
    <p:sldId id="311" r:id="rId6"/>
    <p:sldId id="310" r:id="rId7"/>
    <p:sldId id="312" r:id="rId8"/>
    <p:sldId id="313" r:id="rId9"/>
    <p:sldId id="308" r:id="rId10"/>
    <p:sldId id="314" r:id="rId11"/>
    <p:sldId id="316" r:id="rId12"/>
    <p:sldId id="337" r:id="rId13"/>
    <p:sldId id="273" r:id="rId14"/>
    <p:sldId id="333" r:id="rId15"/>
    <p:sldId id="304" r:id="rId16"/>
    <p:sldId id="338" r:id="rId17"/>
    <p:sldId id="285" r:id="rId18"/>
    <p:sldId id="321" r:id="rId19"/>
    <p:sldId id="322" r:id="rId20"/>
    <p:sldId id="324" r:id="rId21"/>
    <p:sldId id="325" r:id="rId22"/>
    <p:sldId id="326" r:id="rId23"/>
    <p:sldId id="327" r:id="rId24"/>
    <p:sldId id="328" r:id="rId25"/>
    <p:sldId id="334" r:id="rId26"/>
    <p:sldId id="335" r:id="rId27"/>
    <p:sldId id="339" r:id="rId28"/>
    <p:sldId id="329" r:id="rId29"/>
    <p:sldId id="330" r:id="rId30"/>
    <p:sldId id="331" r:id="rId31"/>
    <p:sldId id="332" r:id="rId32"/>
    <p:sldId id="336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0935DD-CDD5-41CF-937E-74913CA2B3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61AD6-ACB7-41CA-9346-571BD3C7A8F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СТАТЬЯ 79. </a:t>
          </a:r>
          <a:r>
            <a:rPr lang="ru-RU" sz="2800" b="1" i="1" dirty="0" smtClean="0">
              <a:solidFill>
                <a:schemeClr val="tx2">
                  <a:lumMod val="75000"/>
                </a:schemeClr>
              </a:solidFill>
            </a:rPr>
            <a:t>Организация получения образования обучающимися с ограниченными возможностями здоровья</a:t>
          </a:r>
          <a:endParaRPr lang="ru-RU" sz="2800" b="1" i="1" dirty="0">
            <a:solidFill>
              <a:schemeClr val="tx2">
                <a:lumMod val="75000"/>
              </a:schemeClr>
            </a:solidFill>
          </a:endParaRPr>
        </a:p>
      </dgm:t>
    </dgm:pt>
    <dgm:pt modelId="{7DBAAC28-EF87-4877-A1F4-1FA74F432B5F}" type="parTrans" cxnId="{C4802CA4-5D62-42A9-A7DA-A5E0F2A1C9B7}">
      <dgm:prSet/>
      <dgm:spPr/>
      <dgm:t>
        <a:bodyPr/>
        <a:lstStyle/>
        <a:p>
          <a:endParaRPr lang="ru-RU"/>
        </a:p>
      </dgm:t>
    </dgm:pt>
    <dgm:pt modelId="{918B3D0A-0B14-4271-967C-0158D6BA3E65}" type="sibTrans" cxnId="{C4802CA4-5D62-42A9-A7DA-A5E0F2A1C9B7}">
      <dgm:prSet/>
      <dgm:spPr/>
      <dgm:t>
        <a:bodyPr/>
        <a:lstStyle/>
        <a:p>
          <a:endParaRPr lang="ru-RU"/>
        </a:p>
      </dgm:t>
    </dgm:pt>
    <dgm:pt modelId="{3554A4E7-3145-4A14-90C6-F863EF6012BE}" type="pres">
      <dgm:prSet presAssocID="{E50935DD-CDD5-41CF-937E-74913CA2B3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44D574-D621-4573-B403-470BFCCFE0DA}" type="pres">
      <dgm:prSet presAssocID="{36261AD6-ACB7-41CA-9346-571BD3C7A8F4}" presName="parentText" presStyleLbl="node1" presStyleIdx="0" presStyleCnt="1" custScaleY="715832" custLinFactNeighborX="7120" custLinFactNeighborY="-519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802CA4-5D62-42A9-A7DA-A5E0F2A1C9B7}" srcId="{E50935DD-CDD5-41CF-937E-74913CA2B344}" destId="{36261AD6-ACB7-41CA-9346-571BD3C7A8F4}" srcOrd="0" destOrd="0" parTransId="{7DBAAC28-EF87-4877-A1F4-1FA74F432B5F}" sibTransId="{918B3D0A-0B14-4271-967C-0158D6BA3E65}"/>
    <dgm:cxn modelId="{641DDE6C-3C6B-4F4C-A6AB-BFAEF29A42BC}" type="presOf" srcId="{36261AD6-ACB7-41CA-9346-571BD3C7A8F4}" destId="{2A44D574-D621-4573-B403-470BFCCFE0DA}" srcOrd="0" destOrd="0" presId="urn:microsoft.com/office/officeart/2005/8/layout/vList2"/>
    <dgm:cxn modelId="{BBC2F782-C2AB-4752-B960-941510E3B395}" type="presOf" srcId="{E50935DD-CDD5-41CF-937E-74913CA2B344}" destId="{3554A4E7-3145-4A14-90C6-F863EF6012BE}" srcOrd="0" destOrd="0" presId="urn:microsoft.com/office/officeart/2005/8/layout/vList2"/>
    <dgm:cxn modelId="{B58231BD-75B1-4795-BA79-7CA76643D4C3}" type="presParOf" srcId="{3554A4E7-3145-4A14-90C6-F863EF6012BE}" destId="{2A44D574-D621-4573-B403-470BFCCFE0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85A353-AACE-40DD-A0BB-053DEBABBE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01DD7D-5882-4DE4-9017-41097E25F7E1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1600" b="1" u="sng" dirty="0" smtClean="0">
              <a:solidFill>
                <a:schemeClr val="tx1"/>
              </a:solidFill>
            </a:rPr>
            <a:t>Рабочая программа педагога - психолога</a:t>
          </a:r>
        </a:p>
      </dgm:t>
    </dgm:pt>
    <dgm:pt modelId="{54E0F3B2-0CB6-4F94-B2C0-B66B455FAD36}" type="par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718154-2B86-4AF8-ABB4-001C25C7F2FE}" type="sib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80216B-E190-45FF-BFCF-C19216BFDB0B}" type="pres">
      <dgm:prSet presAssocID="{AE85A353-AACE-40DD-A0BB-053DEBABBE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F964F-8A7C-4FBD-8C30-B4F9999B6001}" type="pres">
      <dgm:prSet presAssocID="{B001DD7D-5882-4DE4-9017-41097E25F7E1}" presName="parentText" presStyleLbl="node1" presStyleIdx="0" presStyleCnt="1" custAng="0" custScaleY="500991" custLinFactY="138360" custLinFactNeighborX="-4123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C70AF4-3602-4B3E-A184-5DA9660DEB7B}" srcId="{AE85A353-AACE-40DD-A0BB-053DEBABBE3C}" destId="{B001DD7D-5882-4DE4-9017-41097E25F7E1}" srcOrd="0" destOrd="0" parTransId="{54E0F3B2-0CB6-4F94-B2C0-B66B455FAD36}" sibTransId="{AD718154-2B86-4AF8-ABB4-001C25C7F2FE}"/>
    <dgm:cxn modelId="{E1DC85E5-80F2-4A48-94D2-AB048D5A8CE0}" type="presOf" srcId="{B001DD7D-5882-4DE4-9017-41097E25F7E1}" destId="{304F964F-8A7C-4FBD-8C30-B4F9999B6001}" srcOrd="0" destOrd="0" presId="urn:microsoft.com/office/officeart/2005/8/layout/vList2"/>
    <dgm:cxn modelId="{4E4BA991-B8F1-4644-A692-95ACA505BDE8}" type="presOf" srcId="{AE85A353-AACE-40DD-A0BB-053DEBABBE3C}" destId="{6E80216B-E190-45FF-BFCF-C19216BFDB0B}" srcOrd="0" destOrd="0" presId="urn:microsoft.com/office/officeart/2005/8/layout/vList2"/>
    <dgm:cxn modelId="{19D9849D-241E-45C2-B621-A13A9FD0EF69}" type="presParOf" srcId="{6E80216B-E190-45FF-BFCF-C19216BFDB0B}" destId="{304F964F-8A7C-4FBD-8C30-B4F9999B60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0935DD-CDD5-41CF-937E-74913CA2B3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61AD6-ACB7-41CA-9346-571BD3C7A8F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СТАТЬЯ 79. </a:t>
          </a:r>
          <a:r>
            <a:rPr lang="ru-RU" sz="2800" b="1" i="1" dirty="0" smtClean="0">
              <a:solidFill>
                <a:schemeClr val="tx2">
                  <a:lumMod val="75000"/>
                </a:schemeClr>
              </a:solidFill>
            </a:rPr>
            <a:t>Организация получения образования обучающимися с ограниченными возможностями здоровья</a:t>
          </a:r>
          <a:endParaRPr lang="ru-RU" sz="2800" b="1" i="1" dirty="0">
            <a:solidFill>
              <a:schemeClr val="tx2">
                <a:lumMod val="75000"/>
              </a:schemeClr>
            </a:solidFill>
          </a:endParaRPr>
        </a:p>
      </dgm:t>
    </dgm:pt>
    <dgm:pt modelId="{7DBAAC28-EF87-4877-A1F4-1FA74F432B5F}" type="parTrans" cxnId="{C4802CA4-5D62-42A9-A7DA-A5E0F2A1C9B7}">
      <dgm:prSet/>
      <dgm:spPr/>
      <dgm:t>
        <a:bodyPr/>
        <a:lstStyle/>
        <a:p>
          <a:endParaRPr lang="ru-RU"/>
        </a:p>
      </dgm:t>
    </dgm:pt>
    <dgm:pt modelId="{918B3D0A-0B14-4271-967C-0158D6BA3E65}" type="sibTrans" cxnId="{C4802CA4-5D62-42A9-A7DA-A5E0F2A1C9B7}">
      <dgm:prSet/>
      <dgm:spPr/>
      <dgm:t>
        <a:bodyPr/>
        <a:lstStyle/>
        <a:p>
          <a:endParaRPr lang="ru-RU"/>
        </a:p>
      </dgm:t>
    </dgm:pt>
    <dgm:pt modelId="{3554A4E7-3145-4A14-90C6-F863EF6012BE}" type="pres">
      <dgm:prSet presAssocID="{E50935DD-CDD5-41CF-937E-74913CA2B3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44D574-D621-4573-B403-470BFCCFE0DA}" type="pres">
      <dgm:prSet presAssocID="{36261AD6-ACB7-41CA-9346-571BD3C7A8F4}" presName="parentText" presStyleLbl="node1" presStyleIdx="0" presStyleCnt="1" custScaleY="715832" custLinFactNeighborX="7120" custLinFactNeighborY="-519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802CA4-5D62-42A9-A7DA-A5E0F2A1C9B7}" srcId="{E50935DD-CDD5-41CF-937E-74913CA2B344}" destId="{36261AD6-ACB7-41CA-9346-571BD3C7A8F4}" srcOrd="0" destOrd="0" parTransId="{7DBAAC28-EF87-4877-A1F4-1FA74F432B5F}" sibTransId="{918B3D0A-0B14-4271-967C-0158D6BA3E65}"/>
    <dgm:cxn modelId="{E8E355F4-EA38-4C14-9804-750A837FE147}" type="presOf" srcId="{36261AD6-ACB7-41CA-9346-571BD3C7A8F4}" destId="{2A44D574-D621-4573-B403-470BFCCFE0DA}" srcOrd="0" destOrd="0" presId="urn:microsoft.com/office/officeart/2005/8/layout/vList2"/>
    <dgm:cxn modelId="{14431CAE-E6F1-4661-A244-028856F07461}" type="presOf" srcId="{E50935DD-CDD5-41CF-937E-74913CA2B344}" destId="{3554A4E7-3145-4A14-90C6-F863EF6012BE}" srcOrd="0" destOrd="0" presId="urn:microsoft.com/office/officeart/2005/8/layout/vList2"/>
    <dgm:cxn modelId="{AC5D48E1-4F89-44E2-AD82-2960813B0B2C}" type="presParOf" srcId="{3554A4E7-3145-4A14-90C6-F863EF6012BE}" destId="{2A44D574-D621-4573-B403-470BFCCFE0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0935DD-CDD5-41CF-937E-74913CA2B34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61AD6-ACB7-41CA-9346-571BD3C7A8F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ru-RU" sz="2800" b="1" dirty="0" smtClean="0">
              <a:solidFill>
                <a:schemeClr val="tx2">
                  <a:lumMod val="75000"/>
                </a:schemeClr>
              </a:solidFill>
            </a:rPr>
            <a:t>СТАТЬЯ 79. </a:t>
          </a:r>
          <a:r>
            <a:rPr lang="ru-RU" sz="2800" b="1" i="1" dirty="0" smtClean="0">
              <a:solidFill>
                <a:schemeClr val="tx2">
                  <a:lumMod val="75000"/>
                </a:schemeClr>
              </a:solidFill>
            </a:rPr>
            <a:t>Организация получения образования обучающимися с ограниченными возможностями здоровья</a:t>
          </a:r>
          <a:endParaRPr lang="ru-RU" sz="2800" b="1" i="1" dirty="0">
            <a:solidFill>
              <a:schemeClr val="tx2">
                <a:lumMod val="75000"/>
              </a:schemeClr>
            </a:solidFill>
          </a:endParaRPr>
        </a:p>
      </dgm:t>
    </dgm:pt>
    <dgm:pt modelId="{7DBAAC28-EF87-4877-A1F4-1FA74F432B5F}" type="parTrans" cxnId="{C4802CA4-5D62-42A9-A7DA-A5E0F2A1C9B7}">
      <dgm:prSet/>
      <dgm:spPr/>
      <dgm:t>
        <a:bodyPr/>
        <a:lstStyle/>
        <a:p>
          <a:endParaRPr lang="ru-RU"/>
        </a:p>
      </dgm:t>
    </dgm:pt>
    <dgm:pt modelId="{918B3D0A-0B14-4271-967C-0158D6BA3E65}" type="sibTrans" cxnId="{C4802CA4-5D62-42A9-A7DA-A5E0F2A1C9B7}">
      <dgm:prSet/>
      <dgm:spPr/>
      <dgm:t>
        <a:bodyPr/>
        <a:lstStyle/>
        <a:p>
          <a:endParaRPr lang="ru-RU"/>
        </a:p>
      </dgm:t>
    </dgm:pt>
    <dgm:pt modelId="{3554A4E7-3145-4A14-90C6-F863EF6012BE}" type="pres">
      <dgm:prSet presAssocID="{E50935DD-CDD5-41CF-937E-74913CA2B34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44D574-D621-4573-B403-470BFCCFE0DA}" type="pres">
      <dgm:prSet presAssocID="{36261AD6-ACB7-41CA-9346-571BD3C7A8F4}" presName="parentText" presStyleLbl="node1" presStyleIdx="0" presStyleCnt="1" custScaleY="715832" custLinFactNeighborX="7120" custLinFactNeighborY="-5198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802CA4-5D62-42A9-A7DA-A5E0F2A1C9B7}" srcId="{E50935DD-CDD5-41CF-937E-74913CA2B344}" destId="{36261AD6-ACB7-41CA-9346-571BD3C7A8F4}" srcOrd="0" destOrd="0" parTransId="{7DBAAC28-EF87-4877-A1F4-1FA74F432B5F}" sibTransId="{918B3D0A-0B14-4271-967C-0158D6BA3E65}"/>
    <dgm:cxn modelId="{4BA4E473-8949-42A8-BE09-9AF1D1470D60}" type="presOf" srcId="{E50935DD-CDD5-41CF-937E-74913CA2B344}" destId="{3554A4E7-3145-4A14-90C6-F863EF6012BE}" srcOrd="0" destOrd="0" presId="urn:microsoft.com/office/officeart/2005/8/layout/vList2"/>
    <dgm:cxn modelId="{D83B01B2-A213-4552-87FF-F201252207CF}" type="presOf" srcId="{36261AD6-ACB7-41CA-9346-571BD3C7A8F4}" destId="{2A44D574-D621-4573-B403-470BFCCFE0DA}" srcOrd="0" destOrd="0" presId="urn:microsoft.com/office/officeart/2005/8/layout/vList2"/>
    <dgm:cxn modelId="{C9378738-ACA4-46F9-9A29-99DFAABEBD68}" type="presParOf" srcId="{3554A4E7-3145-4A14-90C6-F863EF6012BE}" destId="{2A44D574-D621-4573-B403-470BFCCFE0D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432AF2-4175-4382-9951-C8C72DCD75E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42DC5F-4DE3-4DF7-B691-2060EB74E06E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just" rtl="0"/>
          <a:r>
            <a:rPr lang="ru-RU" sz="2800" b="1" dirty="0" smtClean="0">
              <a:solidFill>
                <a:schemeClr val="tx1"/>
              </a:solidFill>
            </a:rPr>
            <a:t>28.</a:t>
          </a:r>
          <a:r>
            <a:rPr lang="ru-RU" sz="2800" b="1" dirty="0" smtClean="0">
              <a:solidFill>
                <a:srgbClr val="FF0000"/>
              </a:solidFill>
            </a:rPr>
            <a:t> Адаптированная образовательная программа </a:t>
          </a:r>
          <a:r>
            <a:rPr lang="ru-RU" sz="2800" b="1" dirty="0" smtClean="0">
              <a:solidFill>
                <a:schemeClr val="tx1"/>
              </a:solidFill>
            </a:rPr>
            <a:t>- образовательная программа, адаптированная для обучения лиц с ограниченными возможностями здоровья с учетом </a:t>
          </a:r>
          <a:r>
            <a:rPr lang="ru-RU" sz="2800" b="1" dirty="0" smtClean="0">
              <a:solidFill>
                <a:srgbClr val="FF0000"/>
              </a:solidFill>
            </a:rPr>
            <a:t>особенностей их психофизического развития, индивидуальных возможностей </a:t>
          </a:r>
          <a:r>
            <a:rPr lang="ru-RU" sz="2800" b="1" dirty="0" smtClean="0">
              <a:solidFill>
                <a:schemeClr val="tx1"/>
              </a:solidFill>
            </a:rPr>
            <a:t>и при необходимости обеспечивающая </a:t>
          </a:r>
          <a:r>
            <a:rPr lang="ru-RU" sz="2800" b="1" dirty="0" smtClean="0">
              <a:solidFill>
                <a:srgbClr val="FF3300"/>
              </a:solidFill>
            </a:rPr>
            <a:t>коррекцию нарушений развития и социальную адаптацию </a:t>
          </a:r>
          <a:r>
            <a:rPr lang="ru-RU" sz="2800" b="1" dirty="0" smtClean="0">
              <a:solidFill>
                <a:schemeClr val="tx1"/>
              </a:solidFill>
            </a:rPr>
            <a:t>указанных лиц;</a:t>
          </a:r>
          <a:endParaRPr lang="ru-RU" sz="2800" b="1" dirty="0">
            <a:solidFill>
              <a:schemeClr val="tx1"/>
            </a:solidFill>
          </a:endParaRPr>
        </a:p>
      </dgm:t>
    </dgm:pt>
    <dgm:pt modelId="{3662D302-BEE1-4948-A919-A611D9A8B810}" type="parTrans" cxnId="{C2EF07F9-8FBF-4250-9B07-B3CFD26543A8}">
      <dgm:prSet/>
      <dgm:spPr/>
      <dgm:t>
        <a:bodyPr/>
        <a:lstStyle/>
        <a:p>
          <a:endParaRPr lang="ru-RU"/>
        </a:p>
      </dgm:t>
    </dgm:pt>
    <dgm:pt modelId="{7E7D4781-0881-411E-AB61-6F80CCDAAC52}" type="sibTrans" cxnId="{C2EF07F9-8FBF-4250-9B07-B3CFD26543A8}">
      <dgm:prSet/>
      <dgm:spPr/>
      <dgm:t>
        <a:bodyPr/>
        <a:lstStyle/>
        <a:p>
          <a:endParaRPr lang="ru-RU"/>
        </a:p>
      </dgm:t>
    </dgm:pt>
    <dgm:pt modelId="{D94183BF-B4E4-47DD-A6FF-0B9C950240F5}" type="pres">
      <dgm:prSet presAssocID="{A6432AF2-4175-4382-9951-C8C72DCD75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A4F3E6-B7BA-421F-A942-2EC4FC7E65B1}" type="pres">
      <dgm:prSet presAssocID="{7042DC5F-4DE3-4DF7-B691-2060EB74E06E}" presName="parentText" presStyleLbl="node1" presStyleIdx="0" presStyleCnt="1" custScaleY="140976" custLinFactNeighborX="22597" custLinFactNeighborY="80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76F64F-490A-488C-B74A-72C5C1EEB375}" type="presOf" srcId="{A6432AF2-4175-4382-9951-C8C72DCD75E0}" destId="{D94183BF-B4E4-47DD-A6FF-0B9C950240F5}" srcOrd="0" destOrd="0" presId="urn:microsoft.com/office/officeart/2005/8/layout/vList2"/>
    <dgm:cxn modelId="{C2EF07F9-8FBF-4250-9B07-B3CFD26543A8}" srcId="{A6432AF2-4175-4382-9951-C8C72DCD75E0}" destId="{7042DC5F-4DE3-4DF7-B691-2060EB74E06E}" srcOrd="0" destOrd="0" parTransId="{3662D302-BEE1-4948-A919-A611D9A8B810}" sibTransId="{7E7D4781-0881-411E-AB61-6F80CCDAAC52}"/>
    <dgm:cxn modelId="{E09E3897-A753-4B5D-A750-E67F53552F81}" type="presOf" srcId="{7042DC5F-4DE3-4DF7-B691-2060EB74E06E}" destId="{97A4F3E6-B7BA-421F-A942-2EC4FC7E65B1}" srcOrd="0" destOrd="0" presId="urn:microsoft.com/office/officeart/2005/8/layout/vList2"/>
    <dgm:cxn modelId="{14E20F7C-A73A-4580-83EC-01BA1907A478}" type="presParOf" srcId="{D94183BF-B4E4-47DD-A6FF-0B9C950240F5}" destId="{97A4F3E6-B7BA-421F-A942-2EC4FC7E65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960E81-E5AA-4463-A14F-698EF01F91A7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A40376-55D7-472A-BA9A-F1A6A30C3ABB}">
      <dgm:prSet phldrT="[Текст]" custT="1"/>
      <dgm:spPr/>
      <dgm:t>
        <a:bodyPr/>
        <a:lstStyle/>
        <a:p>
          <a:r>
            <a:rPr lang="ru-RU" sz="2400" b="1" dirty="0" smtClean="0"/>
            <a:t>Адаптированная образовательная программа</a:t>
          </a:r>
          <a:endParaRPr lang="ru-RU" sz="2400" dirty="0"/>
        </a:p>
      </dgm:t>
    </dgm:pt>
    <dgm:pt modelId="{E24D771D-BC2D-4059-86CC-D2A598FA0FFD}" type="parTrans" cxnId="{79A5E917-8179-47E7-9441-15D3A0B50B3D}">
      <dgm:prSet/>
      <dgm:spPr/>
      <dgm:t>
        <a:bodyPr/>
        <a:lstStyle/>
        <a:p>
          <a:endParaRPr lang="ru-RU"/>
        </a:p>
      </dgm:t>
    </dgm:pt>
    <dgm:pt modelId="{621CE10F-3746-4DA6-A09A-A1669D828459}" type="sibTrans" cxnId="{79A5E917-8179-47E7-9441-15D3A0B50B3D}">
      <dgm:prSet/>
      <dgm:spPr/>
      <dgm:t>
        <a:bodyPr/>
        <a:lstStyle/>
        <a:p>
          <a:endParaRPr lang="ru-RU"/>
        </a:p>
      </dgm:t>
    </dgm:pt>
    <dgm:pt modelId="{1A0BC0C0-0764-4B62-9379-E0FF960DF404}">
      <dgm:prSet phldrT="[Текст]" custT="1"/>
      <dgm:spPr/>
      <dgm:t>
        <a:bodyPr/>
        <a:lstStyle/>
        <a:p>
          <a:r>
            <a:rPr lang="ru-RU" sz="2400" b="1" dirty="0" smtClean="0"/>
            <a:t>Индивидуальный образовательный маршрут</a:t>
          </a:r>
          <a:endParaRPr lang="ru-RU" sz="2400" dirty="0"/>
        </a:p>
      </dgm:t>
    </dgm:pt>
    <dgm:pt modelId="{F1A9CB31-6604-4161-A371-40B1C7901040}" type="parTrans" cxnId="{0BC20EBE-F66D-47F9-A2B0-AA4C41B730E0}">
      <dgm:prSet/>
      <dgm:spPr/>
      <dgm:t>
        <a:bodyPr/>
        <a:lstStyle/>
        <a:p>
          <a:endParaRPr lang="ru-RU"/>
        </a:p>
      </dgm:t>
    </dgm:pt>
    <dgm:pt modelId="{FB801D74-50CD-43B3-B1E0-F8D0E9C034A4}" type="sibTrans" cxnId="{0BC20EBE-F66D-47F9-A2B0-AA4C41B730E0}">
      <dgm:prSet/>
      <dgm:spPr/>
      <dgm:t>
        <a:bodyPr/>
        <a:lstStyle/>
        <a:p>
          <a:endParaRPr lang="ru-RU"/>
        </a:p>
      </dgm:t>
    </dgm:pt>
    <dgm:pt modelId="{87D6F52E-62A1-46FF-B5A8-4F41705CE6A0}" type="pres">
      <dgm:prSet presAssocID="{97960E81-E5AA-4463-A14F-698EF01F91A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06BE85A-E6FB-4AA3-8682-27D64DBE330D}" type="pres">
      <dgm:prSet presAssocID="{2BA40376-55D7-472A-BA9A-F1A6A30C3ABB}" presName="root" presStyleCnt="0"/>
      <dgm:spPr/>
    </dgm:pt>
    <dgm:pt modelId="{1C636794-E422-499D-AEC9-999BBF57EB7E}" type="pres">
      <dgm:prSet presAssocID="{2BA40376-55D7-472A-BA9A-F1A6A30C3ABB}" presName="rootComposite" presStyleCnt="0"/>
      <dgm:spPr/>
    </dgm:pt>
    <dgm:pt modelId="{1E919B10-56A9-43E0-BD26-3294E1C18377}" type="pres">
      <dgm:prSet presAssocID="{2BA40376-55D7-472A-BA9A-F1A6A30C3ABB}" presName="rootText" presStyleLbl="node1" presStyleIdx="0" presStyleCnt="2" custScaleX="243937" custScaleY="175492" custLinFactY="-85146" custLinFactNeighborX="39131" custLinFactNeighborY="-100000"/>
      <dgm:spPr/>
      <dgm:t>
        <a:bodyPr/>
        <a:lstStyle/>
        <a:p>
          <a:endParaRPr lang="ru-RU"/>
        </a:p>
      </dgm:t>
    </dgm:pt>
    <dgm:pt modelId="{35C2758B-8572-4916-9390-39EB6163AE90}" type="pres">
      <dgm:prSet presAssocID="{2BA40376-55D7-472A-BA9A-F1A6A30C3ABB}" presName="rootConnector" presStyleLbl="node1" presStyleIdx="0" presStyleCnt="2"/>
      <dgm:spPr/>
      <dgm:t>
        <a:bodyPr/>
        <a:lstStyle/>
        <a:p>
          <a:endParaRPr lang="ru-RU"/>
        </a:p>
      </dgm:t>
    </dgm:pt>
    <dgm:pt modelId="{F6A21038-CB8B-4553-A01D-946E93AB1AAD}" type="pres">
      <dgm:prSet presAssocID="{2BA40376-55D7-472A-BA9A-F1A6A30C3ABB}" presName="childShape" presStyleCnt="0"/>
      <dgm:spPr/>
    </dgm:pt>
    <dgm:pt modelId="{F22BEDE1-A109-47AB-A76D-C397A66ED037}" type="pres">
      <dgm:prSet presAssocID="{1A0BC0C0-0764-4B62-9379-E0FF960DF404}" presName="root" presStyleCnt="0"/>
      <dgm:spPr/>
    </dgm:pt>
    <dgm:pt modelId="{59C44C81-3AF9-4654-A488-A6D09BF2C52A}" type="pres">
      <dgm:prSet presAssocID="{1A0BC0C0-0764-4B62-9379-E0FF960DF404}" presName="rootComposite" presStyleCnt="0"/>
      <dgm:spPr/>
    </dgm:pt>
    <dgm:pt modelId="{F6A7CDEC-757F-42B5-B27E-B26174479BD0}" type="pres">
      <dgm:prSet presAssocID="{1A0BC0C0-0764-4B62-9379-E0FF960DF404}" presName="rootText" presStyleLbl="node1" presStyleIdx="1" presStyleCnt="2" custScaleX="248327" custScaleY="178821" custLinFactNeighborX="-33787" custLinFactNeighborY="91949"/>
      <dgm:spPr/>
      <dgm:t>
        <a:bodyPr/>
        <a:lstStyle/>
        <a:p>
          <a:endParaRPr lang="ru-RU"/>
        </a:p>
      </dgm:t>
    </dgm:pt>
    <dgm:pt modelId="{2E9C471F-DF59-430B-90B8-D76510BBD7F9}" type="pres">
      <dgm:prSet presAssocID="{1A0BC0C0-0764-4B62-9379-E0FF960DF404}" presName="rootConnector" presStyleLbl="node1" presStyleIdx="1" presStyleCnt="2"/>
      <dgm:spPr/>
      <dgm:t>
        <a:bodyPr/>
        <a:lstStyle/>
        <a:p>
          <a:endParaRPr lang="ru-RU"/>
        </a:p>
      </dgm:t>
    </dgm:pt>
    <dgm:pt modelId="{672D332A-2298-4789-87F6-71AFDDE17ECA}" type="pres">
      <dgm:prSet presAssocID="{1A0BC0C0-0764-4B62-9379-E0FF960DF404}" presName="childShape" presStyleCnt="0"/>
      <dgm:spPr/>
    </dgm:pt>
  </dgm:ptLst>
  <dgm:cxnLst>
    <dgm:cxn modelId="{79A5E917-8179-47E7-9441-15D3A0B50B3D}" srcId="{97960E81-E5AA-4463-A14F-698EF01F91A7}" destId="{2BA40376-55D7-472A-BA9A-F1A6A30C3ABB}" srcOrd="0" destOrd="0" parTransId="{E24D771D-BC2D-4059-86CC-D2A598FA0FFD}" sibTransId="{621CE10F-3746-4DA6-A09A-A1669D828459}"/>
    <dgm:cxn modelId="{1F005695-BD5F-4FC2-A47F-6A0F39799F88}" type="presOf" srcId="{2BA40376-55D7-472A-BA9A-F1A6A30C3ABB}" destId="{35C2758B-8572-4916-9390-39EB6163AE90}" srcOrd="1" destOrd="0" presId="urn:microsoft.com/office/officeart/2005/8/layout/hierarchy3"/>
    <dgm:cxn modelId="{4AFB5053-0B67-4F88-B4F2-801F86201138}" type="presOf" srcId="{1A0BC0C0-0764-4B62-9379-E0FF960DF404}" destId="{F6A7CDEC-757F-42B5-B27E-B26174479BD0}" srcOrd="0" destOrd="0" presId="urn:microsoft.com/office/officeart/2005/8/layout/hierarchy3"/>
    <dgm:cxn modelId="{E4470392-9224-4827-B8A7-73087323282F}" type="presOf" srcId="{97960E81-E5AA-4463-A14F-698EF01F91A7}" destId="{87D6F52E-62A1-46FF-B5A8-4F41705CE6A0}" srcOrd="0" destOrd="0" presId="urn:microsoft.com/office/officeart/2005/8/layout/hierarchy3"/>
    <dgm:cxn modelId="{CEA0D9E9-DDF7-44F8-9F25-04C3D860ECDF}" type="presOf" srcId="{2BA40376-55D7-472A-BA9A-F1A6A30C3ABB}" destId="{1E919B10-56A9-43E0-BD26-3294E1C18377}" srcOrd="0" destOrd="0" presId="urn:microsoft.com/office/officeart/2005/8/layout/hierarchy3"/>
    <dgm:cxn modelId="{0BC20EBE-F66D-47F9-A2B0-AA4C41B730E0}" srcId="{97960E81-E5AA-4463-A14F-698EF01F91A7}" destId="{1A0BC0C0-0764-4B62-9379-E0FF960DF404}" srcOrd="1" destOrd="0" parTransId="{F1A9CB31-6604-4161-A371-40B1C7901040}" sibTransId="{FB801D74-50CD-43B3-B1E0-F8D0E9C034A4}"/>
    <dgm:cxn modelId="{8C734FED-5067-4B12-B6DC-0F11D5BF1DDA}" type="presOf" srcId="{1A0BC0C0-0764-4B62-9379-E0FF960DF404}" destId="{2E9C471F-DF59-430B-90B8-D76510BBD7F9}" srcOrd="1" destOrd="0" presId="urn:microsoft.com/office/officeart/2005/8/layout/hierarchy3"/>
    <dgm:cxn modelId="{3D3FF0B5-2927-4754-9D74-1E487FAC3387}" type="presParOf" srcId="{87D6F52E-62A1-46FF-B5A8-4F41705CE6A0}" destId="{406BE85A-E6FB-4AA3-8682-27D64DBE330D}" srcOrd="0" destOrd="0" presId="urn:microsoft.com/office/officeart/2005/8/layout/hierarchy3"/>
    <dgm:cxn modelId="{DB3E74A8-BE70-4201-8808-DE41242A475C}" type="presParOf" srcId="{406BE85A-E6FB-4AA3-8682-27D64DBE330D}" destId="{1C636794-E422-499D-AEC9-999BBF57EB7E}" srcOrd="0" destOrd="0" presId="urn:microsoft.com/office/officeart/2005/8/layout/hierarchy3"/>
    <dgm:cxn modelId="{CB8BD5EE-80CA-484A-A475-4FB392FA491A}" type="presParOf" srcId="{1C636794-E422-499D-AEC9-999BBF57EB7E}" destId="{1E919B10-56A9-43E0-BD26-3294E1C18377}" srcOrd="0" destOrd="0" presId="urn:microsoft.com/office/officeart/2005/8/layout/hierarchy3"/>
    <dgm:cxn modelId="{214C085C-3902-4767-8508-D1A05DAE20BE}" type="presParOf" srcId="{1C636794-E422-499D-AEC9-999BBF57EB7E}" destId="{35C2758B-8572-4916-9390-39EB6163AE90}" srcOrd="1" destOrd="0" presId="urn:microsoft.com/office/officeart/2005/8/layout/hierarchy3"/>
    <dgm:cxn modelId="{8116ACEE-F73F-4ED6-A9D5-831D11B6E182}" type="presParOf" srcId="{406BE85A-E6FB-4AA3-8682-27D64DBE330D}" destId="{F6A21038-CB8B-4553-A01D-946E93AB1AAD}" srcOrd="1" destOrd="0" presId="urn:microsoft.com/office/officeart/2005/8/layout/hierarchy3"/>
    <dgm:cxn modelId="{77DE310B-2AE8-4AB8-9AA5-09ACC1F9A63B}" type="presParOf" srcId="{87D6F52E-62A1-46FF-B5A8-4F41705CE6A0}" destId="{F22BEDE1-A109-47AB-A76D-C397A66ED037}" srcOrd="1" destOrd="0" presId="urn:microsoft.com/office/officeart/2005/8/layout/hierarchy3"/>
    <dgm:cxn modelId="{BE37202B-03CA-4EC6-B2A4-736F576DBE4E}" type="presParOf" srcId="{F22BEDE1-A109-47AB-A76D-C397A66ED037}" destId="{59C44C81-3AF9-4654-A488-A6D09BF2C52A}" srcOrd="0" destOrd="0" presId="urn:microsoft.com/office/officeart/2005/8/layout/hierarchy3"/>
    <dgm:cxn modelId="{E564BE7F-281B-435E-B96D-E43888B6B93E}" type="presParOf" srcId="{59C44C81-3AF9-4654-A488-A6D09BF2C52A}" destId="{F6A7CDEC-757F-42B5-B27E-B26174479BD0}" srcOrd="0" destOrd="0" presId="urn:microsoft.com/office/officeart/2005/8/layout/hierarchy3"/>
    <dgm:cxn modelId="{B40B189E-CA3A-4DCC-89EB-4DBB119DFAAB}" type="presParOf" srcId="{59C44C81-3AF9-4654-A488-A6D09BF2C52A}" destId="{2E9C471F-DF59-430B-90B8-D76510BBD7F9}" srcOrd="1" destOrd="0" presId="urn:microsoft.com/office/officeart/2005/8/layout/hierarchy3"/>
    <dgm:cxn modelId="{42CE8062-823F-4710-B311-EA19FCC07B00}" type="presParOf" srcId="{F22BEDE1-A109-47AB-A76D-C397A66ED037}" destId="{672D332A-2298-4789-87F6-71AFDDE17EC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85A353-AACE-40DD-A0BB-053DEBABBE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01DD7D-5882-4DE4-9017-41097E25F7E1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1600" b="1" dirty="0" smtClean="0">
              <a:solidFill>
                <a:schemeClr val="tx1"/>
              </a:solidFill>
            </a:rPr>
            <a:t>Адаптированная образовательная программа дошкольного образования </a:t>
          </a:r>
          <a:r>
            <a:rPr lang="ru-RU" sz="1600" b="1" dirty="0" smtClean="0">
              <a:solidFill>
                <a:srgbClr val="FF0000"/>
              </a:solidFill>
            </a:rPr>
            <a:t>(ФГОС)</a:t>
          </a:r>
          <a:endParaRPr lang="ru-RU" sz="1600" b="1" dirty="0">
            <a:solidFill>
              <a:srgbClr val="FF0000"/>
            </a:solidFill>
          </a:endParaRPr>
        </a:p>
      </dgm:t>
    </dgm:pt>
    <dgm:pt modelId="{54E0F3B2-0CB6-4F94-B2C0-B66B455FAD36}" type="parTrans" cxnId="{33C70AF4-3602-4B3E-A184-5DA9660DEB7B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</a:endParaRPr>
        </a:p>
      </dgm:t>
    </dgm:pt>
    <dgm:pt modelId="{AD718154-2B86-4AF8-ABB4-001C25C7F2FE}" type="sibTrans" cxnId="{33C70AF4-3602-4B3E-A184-5DA9660DEB7B}">
      <dgm:prSet/>
      <dgm:spPr/>
      <dgm:t>
        <a:bodyPr/>
        <a:lstStyle/>
        <a:p>
          <a:pPr algn="ctr"/>
          <a:endParaRPr lang="ru-RU" b="1">
            <a:solidFill>
              <a:schemeClr val="tx1"/>
            </a:solidFill>
          </a:endParaRPr>
        </a:p>
      </dgm:t>
    </dgm:pt>
    <dgm:pt modelId="{6E80216B-E190-45FF-BFCF-C19216BFDB0B}" type="pres">
      <dgm:prSet presAssocID="{AE85A353-AACE-40DD-A0BB-053DEBABBE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F964F-8A7C-4FBD-8C30-B4F9999B6001}" type="pres">
      <dgm:prSet presAssocID="{B001DD7D-5882-4DE4-9017-41097E25F7E1}" presName="parentText" presStyleLbl="node1" presStyleIdx="0" presStyleCnt="1" custAng="0" custScaleY="5396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BCBDE7-3520-49A5-AD79-508020D54D9C}" type="presOf" srcId="{B001DD7D-5882-4DE4-9017-41097E25F7E1}" destId="{304F964F-8A7C-4FBD-8C30-B4F9999B6001}" srcOrd="0" destOrd="0" presId="urn:microsoft.com/office/officeart/2005/8/layout/vList2"/>
    <dgm:cxn modelId="{77EFD4A0-A33E-489E-BB43-821A25A6F00B}" type="presOf" srcId="{AE85A353-AACE-40DD-A0BB-053DEBABBE3C}" destId="{6E80216B-E190-45FF-BFCF-C19216BFDB0B}" srcOrd="0" destOrd="0" presId="urn:microsoft.com/office/officeart/2005/8/layout/vList2"/>
    <dgm:cxn modelId="{33C70AF4-3602-4B3E-A184-5DA9660DEB7B}" srcId="{AE85A353-AACE-40DD-A0BB-053DEBABBE3C}" destId="{B001DD7D-5882-4DE4-9017-41097E25F7E1}" srcOrd="0" destOrd="0" parTransId="{54E0F3B2-0CB6-4F94-B2C0-B66B455FAD36}" sibTransId="{AD718154-2B86-4AF8-ABB4-001C25C7F2FE}"/>
    <dgm:cxn modelId="{D233596E-A0FC-4804-AD0B-25000EEF934B}" type="presParOf" srcId="{6E80216B-E190-45FF-BFCF-C19216BFDB0B}" destId="{304F964F-8A7C-4FBD-8C30-B4F9999B60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85A353-AACE-40DD-A0BB-053DEBABBE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01DD7D-5882-4DE4-9017-41097E25F7E1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1600" b="1" u="sng" dirty="0" smtClean="0">
              <a:solidFill>
                <a:schemeClr val="tx1"/>
              </a:solidFill>
            </a:rPr>
            <a:t>Реализация программы по ОО, адаптированной к детям с ОВЗ</a:t>
          </a:r>
          <a:endParaRPr lang="ru-RU" sz="1600" b="1" u="sng" dirty="0">
            <a:solidFill>
              <a:srgbClr val="FF0000"/>
            </a:solidFill>
          </a:endParaRPr>
        </a:p>
      </dgm:t>
    </dgm:pt>
    <dgm:pt modelId="{54E0F3B2-0CB6-4F94-B2C0-B66B455FAD36}" type="par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718154-2B86-4AF8-ABB4-001C25C7F2FE}" type="sib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80216B-E190-45FF-BFCF-C19216BFDB0B}" type="pres">
      <dgm:prSet presAssocID="{AE85A353-AACE-40DD-A0BB-053DEBABBE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F964F-8A7C-4FBD-8C30-B4F9999B6001}" type="pres">
      <dgm:prSet presAssocID="{B001DD7D-5882-4DE4-9017-41097E25F7E1}" presName="parentText" presStyleLbl="node1" presStyleIdx="0" presStyleCnt="1" custAng="0" custScaleY="539633" custLinFactNeighborX="5556" custLinFactNeighborY="-2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74FC79E-58B8-4826-8B37-D8DE9D2436EA}" type="presOf" srcId="{B001DD7D-5882-4DE4-9017-41097E25F7E1}" destId="{304F964F-8A7C-4FBD-8C30-B4F9999B6001}" srcOrd="0" destOrd="0" presId="urn:microsoft.com/office/officeart/2005/8/layout/vList2"/>
    <dgm:cxn modelId="{33C70AF4-3602-4B3E-A184-5DA9660DEB7B}" srcId="{AE85A353-AACE-40DD-A0BB-053DEBABBE3C}" destId="{B001DD7D-5882-4DE4-9017-41097E25F7E1}" srcOrd="0" destOrd="0" parTransId="{54E0F3B2-0CB6-4F94-B2C0-B66B455FAD36}" sibTransId="{AD718154-2B86-4AF8-ABB4-001C25C7F2FE}"/>
    <dgm:cxn modelId="{272513AD-42E4-493A-A38B-2852203C9860}" type="presOf" srcId="{AE85A353-AACE-40DD-A0BB-053DEBABBE3C}" destId="{6E80216B-E190-45FF-BFCF-C19216BFDB0B}" srcOrd="0" destOrd="0" presId="urn:microsoft.com/office/officeart/2005/8/layout/vList2"/>
    <dgm:cxn modelId="{E488F3ED-8C8B-4D42-BB65-51FE898B6EEA}" type="presParOf" srcId="{6E80216B-E190-45FF-BFCF-C19216BFDB0B}" destId="{304F964F-8A7C-4FBD-8C30-B4F9999B60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85A353-AACE-40DD-A0BB-053DEBABBE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01DD7D-5882-4DE4-9017-41097E25F7E1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1600" b="1" u="sng" dirty="0" smtClean="0">
              <a:solidFill>
                <a:schemeClr val="tx1"/>
              </a:solidFill>
            </a:rPr>
            <a:t>Коррекционная работа</a:t>
          </a:r>
          <a:endParaRPr lang="ru-RU" sz="1600" b="1" u="sng" dirty="0">
            <a:solidFill>
              <a:srgbClr val="FF0000"/>
            </a:solidFill>
          </a:endParaRPr>
        </a:p>
      </dgm:t>
    </dgm:pt>
    <dgm:pt modelId="{54E0F3B2-0CB6-4F94-B2C0-B66B455FAD36}" type="par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718154-2B86-4AF8-ABB4-001C25C7F2FE}" type="sib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80216B-E190-45FF-BFCF-C19216BFDB0B}" type="pres">
      <dgm:prSet presAssocID="{AE85A353-AACE-40DD-A0BB-053DEBABBE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F964F-8A7C-4FBD-8C30-B4F9999B6001}" type="pres">
      <dgm:prSet presAssocID="{B001DD7D-5882-4DE4-9017-41097E25F7E1}" presName="parentText" presStyleLbl="node1" presStyleIdx="0" presStyleCnt="1" custAng="0" custScaleY="539633" custLinFactNeighborX="5556" custLinFactNeighborY="-2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389DAB5-E978-4228-8140-376F2F130314}" type="presOf" srcId="{AE85A353-AACE-40DD-A0BB-053DEBABBE3C}" destId="{6E80216B-E190-45FF-BFCF-C19216BFDB0B}" srcOrd="0" destOrd="0" presId="urn:microsoft.com/office/officeart/2005/8/layout/vList2"/>
    <dgm:cxn modelId="{33C70AF4-3602-4B3E-A184-5DA9660DEB7B}" srcId="{AE85A353-AACE-40DD-A0BB-053DEBABBE3C}" destId="{B001DD7D-5882-4DE4-9017-41097E25F7E1}" srcOrd="0" destOrd="0" parTransId="{54E0F3B2-0CB6-4F94-B2C0-B66B455FAD36}" sibTransId="{AD718154-2B86-4AF8-ABB4-001C25C7F2FE}"/>
    <dgm:cxn modelId="{616620D6-DC01-4073-BEB4-02976BF70E0D}" type="presOf" srcId="{B001DD7D-5882-4DE4-9017-41097E25F7E1}" destId="{304F964F-8A7C-4FBD-8C30-B4F9999B6001}" srcOrd="0" destOrd="0" presId="urn:microsoft.com/office/officeart/2005/8/layout/vList2"/>
    <dgm:cxn modelId="{E894D992-5C99-423B-B279-0BB02C85B862}" type="presParOf" srcId="{6E80216B-E190-45FF-BFCF-C19216BFDB0B}" destId="{304F964F-8A7C-4FBD-8C30-B4F9999B60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85A353-AACE-40DD-A0BB-053DEBABBE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001DD7D-5882-4DE4-9017-41097E25F7E1}">
      <dgm:prSet custT="1"/>
      <dgm:spPr>
        <a:solidFill>
          <a:schemeClr val="bg1"/>
        </a:solidFill>
        <a:ln>
          <a:solidFill>
            <a:schemeClr val="accent1"/>
          </a:solidFill>
        </a:ln>
      </dgm:spPr>
      <dgm:t>
        <a:bodyPr/>
        <a:lstStyle/>
        <a:p>
          <a:pPr algn="ctr" rtl="0"/>
          <a:r>
            <a:rPr lang="ru-RU" sz="1600" b="1" u="sng" dirty="0" smtClean="0">
              <a:solidFill>
                <a:schemeClr val="tx1"/>
              </a:solidFill>
            </a:rPr>
            <a:t>Рабочая программа учителя – логопеда</a:t>
          </a:r>
        </a:p>
      </dgm:t>
    </dgm:pt>
    <dgm:pt modelId="{54E0F3B2-0CB6-4F94-B2C0-B66B455FAD36}" type="par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D718154-2B86-4AF8-ABB4-001C25C7F2FE}" type="sibTrans" cxnId="{33C70AF4-3602-4B3E-A184-5DA9660DEB7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80216B-E190-45FF-BFCF-C19216BFDB0B}" type="pres">
      <dgm:prSet presAssocID="{AE85A353-AACE-40DD-A0BB-053DEBABBE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04F964F-8A7C-4FBD-8C30-B4F9999B6001}" type="pres">
      <dgm:prSet presAssocID="{B001DD7D-5882-4DE4-9017-41097E25F7E1}" presName="parentText" presStyleLbl="node1" presStyleIdx="0" presStyleCnt="1" custAng="0" custScaleY="500991" custLinFactY="100000" custLinFactNeighborX="33599" custLinFactNeighborY="13683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BBE5290-9CF3-431E-979D-F9C9A5E6DEC2}" type="presOf" srcId="{AE85A353-AACE-40DD-A0BB-053DEBABBE3C}" destId="{6E80216B-E190-45FF-BFCF-C19216BFDB0B}" srcOrd="0" destOrd="0" presId="urn:microsoft.com/office/officeart/2005/8/layout/vList2"/>
    <dgm:cxn modelId="{588E7677-843E-4712-8261-3E11F96E462E}" type="presOf" srcId="{B001DD7D-5882-4DE4-9017-41097E25F7E1}" destId="{304F964F-8A7C-4FBD-8C30-B4F9999B6001}" srcOrd="0" destOrd="0" presId="urn:microsoft.com/office/officeart/2005/8/layout/vList2"/>
    <dgm:cxn modelId="{33C70AF4-3602-4B3E-A184-5DA9660DEB7B}" srcId="{AE85A353-AACE-40DD-A0BB-053DEBABBE3C}" destId="{B001DD7D-5882-4DE4-9017-41097E25F7E1}" srcOrd="0" destOrd="0" parTransId="{54E0F3B2-0CB6-4F94-B2C0-B66B455FAD36}" sibTransId="{AD718154-2B86-4AF8-ABB4-001C25C7F2FE}"/>
    <dgm:cxn modelId="{08F6031D-84DD-4B02-80FC-E0FF8D439959}" type="presParOf" srcId="{6E80216B-E190-45FF-BFCF-C19216BFDB0B}" destId="{304F964F-8A7C-4FBD-8C30-B4F9999B60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44D574-D621-4573-B403-470BFCCFE0DA}">
      <dsp:nvSpPr>
        <dsp:cNvPr id="0" name=""/>
        <dsp:cNvSpPr/>
      </dsp:nvSpPr>
      <dsp:spPr>
        <a:xfrm>
          <a:off x="0" y="0"/>
          <a:ext cx="7858180" cy="114189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СТАТЬЯ 79. </a:t>
          </a:r>
          <a:r>
            <a:rPr lang="ru-RU" sz="2800" b="1" i="1" kern="1200" dirty="0" smtClean="0">
              <a:solidFill>
                <a:schemeClr val="tx2">
                  <a:lumMod val="75000"/>
                </a:schemeClr>
              </a:solidFill>
            </a:rPr>
            <a:t>Организация получения образования обучающимися с ограниченными возможностями здоровья</a:t>
          </a:r>
          <a:endParaRPr lang="ru-RU" sz="2800" b="1" i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0" y="0"/>
        <a:ext cx="7858180" cy="1141891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4F964F-8A7C-4FBD-8C30-B4F9999B6001}">
      <dsp:nvSpPr>
        <dsp:cNvPr id="0" name=""/>
        <dsp:cNvSpPr/>
      </dsp:nvSpPr>
      <dsp:spPr>
        <a:xfrm>
          <a:off x="0" y="131109"/>
          <a:ext cx="1714512" cy="1083336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Рабочая программа педагога - психолога</a:t>
          </a:r>
        </a:p>
      </dsp:txBody>
      <dsp:txXfrm>
        <a:off x="0" y="131109"/>
        <a:ext cx="1714512" cy="108333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44D574-D621-4573-B403-470BFCCFE0DA}">
      <dsp:nvSpPr>
        <dsp:cNvPr id="0" name=""/>
        <dsp:cNvSpPr/>
      </dsp:nvSpPr>
      <dsp:spPr>
        <a:xfrm>
          <a:off x="0" y="0"/>
          <a:ext cx="7858180" cy="114189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СТАТЬЯ 79. </a:t>
          </a:r>
          <a:r>
            <a:rPr lang="ru-RU" sz="2800" b="1" i="1" kern="1200" dirty="0" smtClean="0">
              <a:solidFill>
                <a:schemeClr val="tx2">
                  <a:lumMod val="75000"/>
                </a:schemeClr>
              </a:solidFill>
            </a:rPr>
            <a:t>Организация получения образования обучающимися с ограниченными возможностями здоровья</a:t>
          </a:r>
          <a:endParaRPr lang="ru-RU" sz="2800" b="1" i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0" y="0"/>
        <a:ext cx="7858180" cy="114189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A44D574-D621-4573-B403-470BFCCFE0DA}">
      <dsp:nvSpPr>
        <dsp:cNvPr id="0" name=""/>
        <dsp:cNvSpPr/>
      </dsp:nvSpPr>
      <dsp:spPr>
        <a:xfrm>
          <a:off x="0" y="0"/>
          <a:ext cx="7858180" cy="1141891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>
                  <a:lumMod val="75000"/>
                </a:schemeClr>
              </a:solidFill>
            </a:rPr>
            <a:t>СТАТЬЯ 79. </a:t>
          </a:r>
          <a:r>
            <a:rPr lang="ru-RU" sz="2800" b="1" i="1" kern="1200" dirty="0" smtClean="0">
              <a:solidFill>
                <a:schemeClr val="tx2">
                  <a:lumMod val="75000"/>
                </a:schemeClr>
              </a:solidFill>
            </a:rPr>
            <a:t>Организация получения образования обучающимися с ограниченными возможностями здоровья</a:t>
          </a:r>
          <a:endParaRPr lang="ru-RU" sz="2800" b="1" i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0" y="0"/>
        <a:ext cx="7858180" cy="114189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A4F3E6-B7BA-421F-A942-2EC4FC7E65B1}">
      <dsp:nvSpPr>
        <dsp:cNvPr id="0" name=""/>
        <dsp:cNvSpPr/>
      </dsp:nvSpPr>
      <dsp:spPr>
        <a:xfrm>
          <a:off x="0" y="334129"/>
          <a:ext cx="8535892" cy="5253400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1"/>
              </a:solidFill>
            </a:rPr>
            <a:t>28.</a:t>
          </a:r>
          <a:r>
            <a:rPr lang="ru-RU" sz="2800" b="1" kern="1200" dirty="0" smtClean="0">
              <a:solidFill>
                <a:srgbClr val="FF0000"/>
              </a:solidFill>
            </a:rPr>
            <a:t> Адаптированная образовательная программа </a:t>
          </a:r>
          <a:r>
            <a:rPr lang="ru-RU" sz="2800" b="1" kern="1200" dirty="0" smtClean="0">
              <a:solidFill>
                <a:schemeClr val="tx1"/>
              </a:solidFill>
            </a:rPr>
            <a:t>- образовательная программа, адаптированная для обучения лиц с ограниченными возможностями здоровья с учетом </a:t>
          </a:r>
          <a:r>
            <a:rPr lang="ru-RU" sz="2800" b="1" kern="1200" dirty="0" smtClean="0">
              <a:solidFill>
                <a:srgbClr val="FF0000"/>
              </a:solidFill>
            </a:rPr>
            <a:t>особенностей их психофизического развития, индивидуальных возможностей </a:t>
          </a:r>
          <a:r>
            <a:rPr lang="ru-RU" sz="2800" b="1" kern="1200" dirty="0" smtClean="0">
              <a:solidFill>
                <a:schemeClr val="tx1"/>
              </a:solidFill>
            </a:rPr>
            <a:t>и при необходимости обеспечивающая </a:t>
          </a:r>
          <a:r>
            <a:rPr lang="ru-RU" sz="2800" b="1" kern="1200" dirty="0" smtClean="0">
              <a:solidFill>
                <a:srgbClr val="FF3300"/>
              </a:solidFill>
            </a:rPr>
            <a:t>коррекцию нарушений развития и социальную адаптацию </a:t>
          </a:r>
          <a:r>
            <a:rPr lang="ru-RU" sz="2800" b="1" kern="1200" dirty="0" smtClean="0">
              <a:solidFill>
                <a:schemeClr val="tx1"/>
              </a:solidFill>
            </a:rPr>
            <a:t>указанных лиц;</a:t>
          </a:r>
          <a:endParaRPr lang="ru-RU" sz="2800" b="1" kern="1200" dirty="0">
            <a:solidFill>
              <a:schemeClr val="tx1"/>
            </a:solidFill>
          </a:endParaRPr>
        </a:p>
      </dsp:txBody>
      <dsp:txXfrm>
        <a:off x="0" y="334129"/>
        <a:ext cx="8535892" cy="525340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919B10-56A9-43E0-BD26-3294E1C18377}">
      <dsp:nvSpPr>
        <dsp:cNvPr id="0" name=""/>
        <dsp:cNvSpPr/>
      </dsp:nvSpPr>
      <dsp:spPr>
        <a:xfrm>
          <a:off x="641222" y="970861"/>
          <a:ext cx="3968814" cy="14276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Адаптированная образовательная программа</a:t>
          </a:r>
          <a:endParaRPr lang="ru-RU" sz="2400" kern="1200" dirty="0"/>
        </a:p>
      </dsp:txBody>
      <dsp:txXfrm>
        <a:off x="641222" y="970861"/>
        <a:ext cx="3968814" cy="1427612"/>
      </dsp:txXfrm>
    </dsp:sp>
    <dsp:sp modelId="{F6A7CDEC-757F-42B5-B27E-B26174479BD0}">
      <dsp:nvSpPr>
        <dsp:cNvPr id="0" name=""/>
        <dsp:cNvSpPr/>
      </dsp:nvSpPr>
      <dsp:spPr>
        <a:xfrm>
          <a:off x="3830419" y="3225006"/>
          <a:ext cx="4040239" cy="14546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Индивидуальный образовательный маршрут</a:t>
          </a:r>
          <a:endParaRPr lang="ru-RU" sz="2400" kern="1200" dirty="0"/>
        </a:p>
      </dsp:txBody>
      <dsp:txXfrm>
        <a:off x="3830419" y="3225006"/>
        <a:ext cx="4040239" cy="1454694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4F964F-8A7C-4FBD-8C30-B4F9999B6001}">
      <dsp:nvSpPr>
        <dsp:cNvPr id="0" name=""/>
        <dsp:cNvSpPr/>
      </dsp:nvSpPr>
      <dsp:spPr>
        <a:xfrm>
          <a:off x="0" y="453"/>
          <a:ext cx="2786082" cy="927787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Адаптированная образовательная программа дошкольного образования </a:t>
          </a:r>
          <a:r>
            <a:rPr lang="ru-RU" sz="1600" b="1" kern="1200" dirty="0" smtClean="0">
              <a:solidFill>
                <a:srgbClr val="FF0000"/>
              </a:solidFill>
            </a:rPr>
            <a:t>(ФГОС)</a:t>
          </a:r>
          <a:endParaRPr lang="ru-RU" sz="1600" b="1" kern="1200" dirty="0">
            <a:solidFill>
              <a:srgbClr val="FF0000"/>
            </a:solidFill>
          </a:endParaRPr>
        </a:p>
      </dsp:txBody>
      <dsp:txXfrm>
        <a:off x="0" y="453"/>
        <a:ext cx="2786082" cy="92778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4F964F-8A7C-4FBD-8C30-B4F9999B6001}">
      <dsp:nvSpPr>
        <dsp:cNvPr id="0" name=""/>
        <dsp:cNvSpPr/>
      </dsp:nvSpPr>
      <dsp:spPr>
        <a:xfrm>
          <a:off x="0" y="1"/>
          <a:ext cx="2217428" cy="1076217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Реализация программы по ОО, адаптированной к детям с ОВЗ</a:t>
          </a:r>
          <a:endParaRPr lang="ru-RU" sz="1600" b="1" u="sng" kern="1200" dirty="0">
            <a:solidFill>
              <a:srgbClr val="FF0000"/>
            </a:solidFill>
          </a:endParaRPr>
        </a:p>
      </dsp:txBody>
      <dsp:txXfrm>
        <a:off x="0" y="1"/>
        <a:ext cx="2217428" cy="107621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4F964F-8A7C-4FBD-8C30-B4F9999B6001}">
      <dsp:nvSpPr>
        <dsp:cNvPr id="0" name=""/>
        <dsp:cNvSpPr/>
      </dsp:nvSpPr>
      <dsp:spPr>
        <a:xfrm>
          <a:off x="0" y="1"/>
          <a:ext cx="2304256" cy="1079065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Коррекционная работа</a:t>
          </a:r>
          <a:endParaRPr lang="ru-RU" sz="1600" b="1" u="sng" kern="1200" dirty="0">
            <a:solidFill>
              <a:srgbClr val="FF0000"/>
            </a:solidFill>
          </a:endParaRPr>
        </a:p>
      </dsp:txBody>
      <dsp:txXfrm>
        <a:off x="0" y="1"/>
        <a:ext cx="2304256" cy="10790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04F964F-8A7C-4FBD-8C30-B4F9999B6001}">
      <dsp:nvSpPr>
        <dsp:cNvPr id="0" name=""/>
        <dsp:cNvSpPr/>
      </dsp:nvSpPr>
      <dsp:spPr>
        <a:xfrm>
          <a:off x="0" y="131109"/>
          <a:ext cx="1714512" cy="1083336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</a:rPr>
            <a:t>Рабочая программа учителя – логопеда</a:t>
          </a:r>
        </a:p>
      </dsp:txBody>
      <dsp:txXfrm>
        <a:off x="0" y="131109"/>
        <a:ext cx="1714512" cy="1083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8EAEC-0D9E-495F-ADAA-729F57C5C074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21D77-4BD5-4DA5-B17F-A31D3B7B45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FAF9A19-1255-4FBA-9498-68F6B7B35A78}" type="slidenum">
              <a:rPr lang="ru-RU" smtClean="0"/>
              <a:pPr/>
              <a:t>17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A73A4-E4E2-4C7E-9EE0-FC86AFDB95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A1B5E-B2CA-4E21-9575-AE8B31165728}" type="datetimeFigureOut">
              <a:rPr lang="ru-RU" smtClean="0"/>
              <a:pPr/>
              <a:t>25.08.2016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04DBC-267E-4147-9769-7D3BEB75262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6" y="260648"/>
            <a:ext cx="7810124" cy="1015663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Муниципальное дошкольное образовательное учреждение </a:t>
            </a:r>
            <a:r>
              <a:rPr lang="ru-RU" sz="2000" b="1" dirty="0" err="1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Барабинского</a:t>
            </a:r>
            <a:r>
              <a:rPr lang="ru-RU" sz="2000" b="1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района Новосибирской области «Д</a:t>
            </a:r>
            <a:r>
              <a:rPr lang="ru-RU" sz="2000" b="1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етский </a:t>
            </a:r>
            <a:r>
              <a:rPr lang="ru-RU" sz="2000" b="1" dirty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сад комбинированного вида </a:t>
            </a:r>
            <a:r>
              <a:rPr lang="ru-RU" sz="2000" b="1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№</a:t>
            </a:r>
            <a:r>
              <a:rPr lang="ru-RU" sz="2000" b="1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</a:t>
            </a:r>
            <a:r>
              <a:rPr lang="ru-RU" sz="2000" b="1" dirty="0" smtClean="0">
                <a:ln w="11430">
                  <a:solidFill>
                    <a:schemeClr val="tx2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«Радуга» </a:t>
            </a:r>
            <a:r>
              <a:rPr lang="ru-RU" sz="2000" b="1" dirty="0">
                <a:ln w="11430">
                  <a:solidFill>
                    <a:srgbClr val="0066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ru-RU" sz="2000" b="1" dirty="0">
                <a:ln w="11430">
                  <a:solidFill>
                    <a:srgbClr val="006600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</a:br>
            <a:endParaRPr lang="ru-RU" sz="2000" b="1" dirty="0">
              <a:ln w="11430">
                <a:solidFill>
                  <a:srgbClr val="006600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07705" y="1196752"/>
            <a:ext cx="7236296" cy="2592288"/>
          </a:xfrm>
          <a:prstGeom prst="rect">
            <a:avLst/>
          </a:prstGeom>
        </p:spPr>
        <p:txBody>
          <a:bodyPr wrap="square" lIns="104306" tIns="52153" rIns="104306" bIns="52153">
            <a:spAutoFit/>
          </a:bodyPr>
          <a:lstStyle/>
          <a:p>
            <a:pPr algn="ctr" defTabSz="95771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spc="46" dirty="0" smtClean="0">
                <a:ln w="11430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«ПСИХОЛОГО – ПЕДАГОГИЧЕСКОЕ СОПРОВОЖДЕНИЕ ДЕТЕЙ С ОВЗ В УСЛОВИЯХ ФГОС ДО» </a:t>
            </a:r>
            <a:endParaRPr lang="ru-RU" sz="4000" b="1" spc="46" dirty="0">
              <a:ln w="11430">
                <a:solidFill>
                  <a:srgbClr val="7030A0"/>
                </a:solidFill>
              </a:ln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4" descr="https://sites.google.com/site/obedinenietutorov/_/rsrc/1390046905271/config/customLogo.gif?revision=3"/>
          <p:cNvPicPr>
            <a:picLocks noChangeAspect="1" noChangeArrowheads="1"/>
          </p:cNvPicPr>
          <p:nvPr/>
        </p:nvPicPr>
        <p:blipFill>
          <a:blip r:embed="rId2" cstate="print"/>
          <a:srcRect b="7317"/>
          <a:stretch>
            <a:fillRect/>
          </a:stretch>
        </p:blipFill>
        <p:spPr bwMode="auto">
          <a:xfrm>
            <a:off x="2339752" y="4077072"/>
            <a:ext cx="6286544" cy="2292053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 flipH="1">
            <a:off x="2339752" y="333137"/>
            <a:ext cx="6804248" cy="652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даптированная образовательная программа для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детей 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расстройством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аутистического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спектра с учетом программ: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Скрипник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Т.В. Комплексная программа развития детей дошкольного возраста с аутизмом «Расцвет» (которая предусматривает учет современных тенденций инклюзивного образования детей с особыми потребностями, а также - новых подходов к обучению и развитию детей с расстройствами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аутистического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спектра);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Баряевой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Л. Б.,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Гаврилушкиной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О. П., Программа воспитания и обучения дошкольников с интеллектуальной недостаточностью. — СПб. Издательство «СОЮЗ», 2003;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</a:pP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Екжановой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Е.А., </a:t>
            </a:r>
            <a:r>
              <a:rPr kumimoji="0" lang="ru-RU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Стребелевой</a:t>
            </a:r>
            <a:r>
              <a:rPr kumimoji="0" lang="ru-RU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Е.А. Коррекционно-развивающее обучение и воспитание. Программа дошкольных образовательных учреждений компенсирующего вида для детей с нарушением интеллекта. – М.: Просвещение, 2005.</a:t>
            </a:r>
            <a:endParaRPr kumimoji="0" 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одержимое 3"/>
          <p:cNvGraphicFramePr>
            <a:graphicFrameLocks/>
          </p:cNvGraphicFramePr>
          <p:nvPr/>
        </p:nvGraphicFramePr>
        <p:xfrm>
          <a:off x="3275856" y="548680"/>
          <a:ext cx="2786082" cy="928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7" name="Содержимое 3"/>
          <p:cNvGraphicFramePr>
            <a:graphicFrameLocks/>
          </p:cNvGraphicFramePr>
          <p:nvPr/>
        </p:nvGraphicFramePr>
        <p:xfrm>
          <a:off x="2339752" y="1844824"/>
          <a:ext cx="2217428" cy="1077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38" name="Содержимое 3"/>
          <p:cNvGraphicFramePr>
            <a:graphicFrameLocks/>
          </p:cNvGraphicFramePr>
          <p:nvPr/>
        </p:nvGraphicFramePr>
        <p:xfrm>
          <a:off x="5220072" y="1844824"/>
          <a:ext cx="2304256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9" name="Содержимое 3"/>
          <p:cNvGraphicFramePr>
            <a:graphicFrameLocks/>
          </p:cNvGraphicFramePr>
          <p:nvPr/>
        </p:nvGraphicFramePr>
        <p:xfrm>
          <a:off x="2915816" y="4077072"/>
          <a:ext cx="1714512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41" name="Содержимое 3"/>
          <p:cNvGraphicFramePr>
            <a:graphicFrameLocks/>
          </p:cNvGraphicFramePr>
          <p:nvPr/>
        </p:nvGraphicFramePr>
        <p:xfrm>
          <a:off x="5796136" y="4869160"/>
          <a:ext cx="1714512" cy="1214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cxnSp>
        <p:nvCxnSpPr>
          <p:cNvPr id="46" name="Прямая со стрелкой 45"/>
          <p:cNvCxnSpPr/>
          <p:nvPr/>
        </p:nvCxnSpPr>
        <p:spPr>
          <a:xfrm rot="5400000">
            <a:off x="2000232" y="2571744"/>
            <a:ext cx="14287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5220072" y="1484784"/>
            <a:ext cx="108012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>
            <a:off x="3203848" y="1484784"/>
            <a:ext cx="1296144" cy="286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4067944" y="2924944"/>
            <a:ext cx="2352894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rot="5400000">
            <a:off x="5444870" y="3924282"/>
            <a:ext cx="199947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Индивидуальный образовательный маршрут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1600200"/>
            <a:ext cx="6347048" cy="4525963"/>
          </a:xfrm>
        </p:spPr>
        <p:txBody>
          <a:bodyPr/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- документ, регламентирующий и определяющий содержание коррекционно-развивающей деятельности с ребенком, имеющим проблемы в психическом и физическом развитии и семьей, воспитывающей такого ребенка.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ЛОГОПЕД 1\Неделя психологии логопеда\Первый день\DSCN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2492896"/>
            <a:ext cx="3552395" cy="2664296"/>
          </a:xfrm>
          <a:prstGeom prst="rect">
            <a:avLst/>
          </a:prstGeom>
          <a:noFill/>
        </p:spPr>
      </p:pic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600" b="1" smtClean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КОРРЕКЦИОННО-РАЗВИВАЮЩИЕ ЗАНЯТИЯ</a:t>
            </a:r>
          </a:p>
        </p:txBody>
      </p:sp>
      <p:pic>
        <p:nvPicPr>
          <p:cNvPr id="13321" name="Picture 9" descr="H:\ЛОГОПЕД\на РМО\Наше фото\фото\SDC14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571625"/>
            <a:ext cx="3204989" cy="2175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ЛОГОПЕД 1\Неделя психологии логопеда\Первый день\DSCN01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75094"/>
            <a:ext cx="3443874" cy="258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1" name="Picture 1" descr="G:\AC3_2151.JPG"/>
          <p:cNvPicPr>
            <a:picLocks noChangeAspect="1" noChangeArrowheads="1"/>
          </p:cNvPicPr>
          <p:nvPr/>
        </p:nvPicPr>
        <p:blipFill>
          <a:blip r:embed="rId5" cstate="print"/>
          <a:srcRect b="19288"/>
          <a:stretch>
            <a:fillRect/>
          </a:stretch>
        </p:blipFill>
        <p:spPr bwMode="auto">
          <a:xfrm>
            <a:off x="5436096" y="1556792"/>
            <a:ext cx="3491880" cy="232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ЛОГОПЕД 1\Неделя психологии логопеда\Первый день\DSCN02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239090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ЛОГОПЕД 1\Неделя психологии логопеда\Первый день\DSCN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0"/>
            <a:ext cx="4355976" cy="3267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C:\ЛОГОПЕД 1\Неделя психологии логопеда\Первый день\DSCN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334116" cy="3250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C:\ЛОГОПЕД 1\Неделя психологии логопеда\Первый день\DSCN0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3878109" cy="2908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ЛОГОПЕД 1\Неделя психологии логопеда\Первый день\DSCN0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573016"/>
            <a:ext cx="3806134" cy="2854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ЛОГОПЕД 1\Неделя психологии логопеда\Первый день\DSCN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3966939"/>
            <a:ext cx="3854312" cy="289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1987" name="Picture 2" descr="H:\ЛОГОПЕД\на РМО\Наше фото\фото\SDC14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476672"/>
            <a:ext cx="4029912" cy="5373216"/>
          </a:xfrm>
          <a:noFill/>
        </p:spPr>
      </p:pic>
      <p:pic>
        <p:nvPicPr>
          <p:cNvPr id="4" name="Picture 2" descr="I:\ЛОГОПЕД\ЛОГОПЕД\СЕМЕЙНЫЙ КЛУБ В ДОУ\2013-2014 учебный год\Пятое заседание\ФОТО\IMG_30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429000"/>
            <a:ext cx="3995936" cy="2996952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Проблемы: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27784" y="1600200"/>
            <a:ext cx="6059016" cy="4525963"/>
          </a:xfrm>
        </p:spPr>
        <p:txBody>
          <a:bodyPr>
            <a:normAutofit/>
          </a:bodyPr>
          <a:lstStyle/>
          <a:p>
            <a:pPr lvl="0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Умышленное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ограничение в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общении.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u="sng" dirty="0" err="1" smtClean="0">
                <a:latin typeface="Times New Roman" pitchFamily="18" charset="0"/>
                <a:cs typeface="Times New Roman" pitchFamily="18" charset="0"/>
              </a:rPr>
              <a:t>Гиперопека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Всё это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способствует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принятию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родителями себя и своих детей такими, какие они есть.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Отсутствие знаний и 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навыков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0"/>
            <a:ext cx="8424863" cy="1500187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pPr>
              <a:defRPr/>
            </a:pPr>
            <a:endParaRPr lang="ru-RU" dirty="0" smtClean="0">
              <a:solidFill>
                <a:srgbClr val="007033"/>
              </a:solidFill>
              <a:latin typeface="Monotype Corsiva" pitchFamily="66" charset="0"/>
            </a:endParaRPr>
          </a:p>
          <a:p>
            <a:pPr>
              <a:defRPr/>
            </a:pPr>
            <a:r>
              <a:rPr lang="ru-RU" sz="4300" dirty="0" smtClean="0">
                <a:solidFill>
                  <a:schemeClr val="tx2"/>
                </a:solidFill>
                <a:latin typeface="Monotype Corsiva" pitchFamily="66" charset="0"/>
              </a:rPr>
              <a:t>Семинар –практикум</a:t>
            </a:r>
          </a:p>
          <a:p>
            <a:pPr>
              <a:defRPr/>
            </a:pPr>
            <a:r>
              <a:rPr lang="ru-RU" sz="4300" dirty="0" smtClean="0">
                <a:solidFill>
                  <a:schemeClr val="tx2"/>
                </a:solidFill>
                <a:latin typeface="Monotype Corsiva" pitchFamily="66" charset="0"/>
              </a:rPr>
              <a:t> «Артикуляционная гимнастика– залог правильного звукопроизношения</a:t>
            </a:r>
            <a:r>
              <a:rPr lang="ru-RU" sz="4300" dirty="0" smtClean="0">
                <a:solidFill>
                  <a:schemeClr val="tx2"/>
                </a:solidFill>
                <a:latin typeface="Monotype Corsiva" pitchFamily="66" charset="0"/>
              </a:rPr>
              <a:t>», «У порога школы»</a:t>
            </a:r>
            <a:endParaRPr lang="ru-RU" sz="4300" dirty="0">
              <a:solidFill>
                <a:schemeClr val="tx2"/>
              </a:solidFill>
            </a:endParaRPr>
          </a:p>
        </p:txBody>
      </p:sp>
      <p:pic>
        <p:nvPicPr>
          <p:cNvPr id="10" name="Picture 2" descr="H:\педсовет\родители\IMG_6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556792"/>
            <a:ext cx="5041255" cy="378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I:\педсовет\родители\13551119\DSC08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067944" y="3429000"/>
            <a:ext cx="4678963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" name="Picture 4" descr="H:\педсовет\родители\13551119\DSC08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0"/>
            <a:ext cx="4297597" cy="315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H:\педсовет\родители\13551119\DSC089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844824"/>
            <a:ext cx="4392613" cy="32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2" descr="H:\педсовет\родители\13551119\DSC0898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88024" y="3751576"/>
            <a:ext cx="4177159" cy="310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323528" y="0"/>
            <a:ext cx="8424863" cy="15001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Мастер</a:t>
            </a: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– класс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«Развиваем руку – развиваем речь!»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Monotype Corsiva" pitchFamily="66" charset="0"/>
              <a:ea typeface="+mn-ea"/>
              <a:cs typeface="+mn-cs"/>
            </a:endParaRPr>
          </a:p>
        </p:txBody>
      </p:sp>
      <p:pic>
        <p:nvPicPr>
          <p:cNvPr id="5" name="Picture 4" descr="H:\педсовет\родители\IMG_6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12776"/>
            <a:ext cx="4225239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H:\педсовет\родители\13551119\DSC09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84984"/>
            <a:ext cx="4464621" cy="329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55776" y="1206044"/>
            <a:ext cx="626469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Согласно статистике, сегодня в России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насчитывается более 2 миллионов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ограниченными возможностями здоровья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(8% всей детской популяции),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них около 700 тысяч — дети с инвалидностью.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Ежегодно численность данной категории детей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увеличивается.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Метод проектов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340768"/>
            <a:ext cx="8640960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" b="1" cap="all" dirty="0">
                <a:ln/>
                <a:solidFill>
                  <a:srgbClr val="99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Инновационный проект </a:t>
            </a:r>
          </a:p>
          <a:p>
            <a:pPr algn="ctr">
              <a:defRPr/>
            </a:pPr>
            <a:r>
              <a:rPr lang="ru-RU" sz="2000" b="1" cap="all" dirty="0">
                <a:ln/>
                <a:solidFill>
                  <a:srgbClr val="993366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«Знакомство с органами речи. Артикуляционная гимнастика»</a:t>
            </a:r>
          </a:p>
        </p:txBody>
      </p:sp>
      <p:pic>
        <p:nvPicPr>
          <p:cNvPr id="6" name="Содержимое 3" descr="I:\DCIM\10640406\_DSC12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6375" y="2636838"/>
            <a:ext cx="6194425" cy="34845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993366"/>
                </a:solidFill>
              </a:rPr>
              <a:t>Конкурс поделок </a:t>
            </a:r>
            <a:br>
              <a:rPr lang="ru-RU" dirty="0" smtClean="0">
                <a:solidFill>
                  <a:srgbClr val="993366"/>
                </a:solidFill>
              </a:rPr>
            </a:br>
            <a:r>
              <a:rPr lang="ru-RU" dirty="0" smtClean="0">
                <a:solidFill>
                  <a:srgbClr val="993366"/>
                </a:solidFill>
              </a:rPr>
              <a:t>«Мой веселый язычок»</a:t>
            </a:r>
            <a:r>
              <a:rPr lang="ru-RU" i="1" dirty="0" smtClean="0">
                <a:solidFill>
                  <a:srgbClr val="993366"/>
                </a:solidFill>
              </a:rPr>
              <a:t> </a:t>
            </a:r>
            <a:endParaRPr lang="ru-RU" dirty="0">
              <a:solidFill>
                <a:srgbClr val="993366"/>
              </a:solidFill>
            </a:endParaRPr>
          </a:p>
        </p:txBody>
      </p:sp>
      <p:pic>
        <p:nvPicPr>
          <p:cNvPr id="22531" name="Содержимое 3" descr="C:\Users\44\Desktop\Новая папка (2)\DSC04214.JPG"/>
          <p:cNvPicPr>
            <a:picLocks noGrp="1"/>
          </p:cNvPicPr>
          <p:nvPr>
            <p:ph idx="1"/>
          </p:nvPr>
        </p:nvPicPr>
        <p:blipFill>
          <a:blip r:embed="rId2" cstate="print"/>
          <a:srcRect l="10242" t="5173" r="3365" b="6207"/>
          <a:stretch>
            <a:fillRect/>
          </a:stretch>
        </p:blipFill>
        <p:spPr>
          <a:xfrm>
            <a:off x="539552" y="1628800"/>
            <a:ext cx="3308350" cy="4525963"/>
          </a:xfrm>
          <a:effectLst>
            <a:softEdge rad="112500"/>
          </a:effectLst>
        </p:spPr>
      </p:pic>
      <p:pic>
        <p:nvPicPr>
          <p:cNvPr id="22532" name="Рисунок 4" descr="C:\Users\44\Desktop\Новая папка (2)\DSC04219.JPG"/>
          <p:cNvPicPr>
            <a:picLocks noChangeAspect="1" noChangeArrowheads="1"/>
          </p:cNvPicPr>
          <p:nvPr/>
        </p:nvPicPr>
        <p:blipFill>
          <a:blip r:embed="rId3" cstate="print"/>
          <a:srcRect l="17365" t="14372" r="19075" b="9067"/>
          <a:stretch>
            <a:fillRect/>
          </a:stretch>
        </p:blipFill>
        <p:spPr bwMode="auto">
          <a:xfrm>
            <a:off x="3059832" y="3645024"/>
            <a:ext cx="3124200" cy="282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3" name="Рисунок 5" descr="C:\Users\44\Desktop\Новая папка (2)\DSC04222.JPG"/>
          <p:cNvPicPr>
            <a:picLocks noChangeAspect="1" noChangeArrowheads="1"/>
          </p:cNvPicPr>
          <p:nvPr/>
        </p:nvPicPr>
        <p:blipFill>
          <a:blip r:embed="rId4" cstate="print"/>
          <a:srcRect l="16898" t="7587" r="21832" b="11034"/>
          <a:stretch>
            <a:fillRect/>
          </a:stretch>
        </p:blipFill>
        <p:spPr bwMode="auto">
          <a:xfrm>
            <a:off x="6084168" y="1628800"/>
            <a:ext cx="2597274" cy="4595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4" descr="G:\артик. гимн\Новая папка (2)\s25646833.jpg"/>
          <p:cNvPicPr>
            <a:picLocks noChangeAspect="1" noChangeArrowheads="1"/>
          </p:cNvPicPr>
          <p:nvPr/>
        </p:nvPicPr>
        <p:blipFill>
          <a:blip r:embed="rId2" cstate="print"/>
          <a:srcRect l="3922" t="2614" r="3922" b="3268"/>
          <a:stretch>
            <a:fillRect/>
          </a:stretch>
        </p:blipFill>
        <p:spPr bwMode="auto">
          <a:xfrm>
            <a:off x="3635896" y="3545632"/>
            <a:ext cx="4324480" cy="3312368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>
                <a:solidFill>
                  <a:srgbClr val="993366"/>
                </a:solidFill>
              </a:rPr>
              <a:t/>
            </a:r>
            <a:br>
              <a:rPr lang="ru-RU" dirty="0" smtClean="0">
                <a:solidFill>
                  <a:srgbClr val="993366"/>
                </a:solidFill>
              </a:rPr>
            </a:br>
            <a:r>
              <a:rPr lang="ru-RU" dirty="0" smtClean="0">
                <a:solidFill>
                  <a:srgbClr val="993366"/>
                </a:solidFill>
              </a:rPr>
              <a:t>Выставка</a:t>
            </a:r>
            <a:r>
              <a:rPr lang="ru-RU" i="1" dirty="0" smtClean="0">
                <a:solidFill>
                  <a:srgbClr val="993366"/>
                </a:solidFill>
              </a:rPr>
              <a:t> </a:t>
            </a:r>
            <a:r>
              <a:rPr lang="ru-RU" dirty="0" smtClean="0">
                <a:solidFill>
                  <a:srgbClr val="993366"/>
                </a:solidFill>
              </a:rPr>
              <a:t>«Волшебные прогулки язычка».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5603" name="Picture 2" descr="G:\артик. гимн\Новая папка (2)\596687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6012" t="8015" r="1802" b="9162"/>
          <a:stretch>
            <a:fillRect/>
          </a:stretch>
        </p:blipFill>
        <p:spPr>
          <a:xfrm>
            <a:off x="4788024" y="1340768"/>
            <a:ext cx="4167173" cy="2808312"/>
          </a:xfrm>
          <a:prstGeom prst="diamond">
            <a:avLst/>
          </a:prstGeom>
        </p:spPr>
      </p:pic>
      <p:pic>
        <p:nvPicPr>
          <p:cNvPr id="25604" name="Picture 3" descr="G:\артик. гимн\Новая папка (2)\s17333559.jpg"/>
          <p:cNvPicPr>
            <a:picLocks noChangeAspect="1" noChangeArrowheads="1"/>
          </p:cNvPicPr>
          <p:nvPr/>
        </p:nvPicPr>
        <p:blipFill>
          <a:blip r:embed="rId4" cstate="print"/>
          <a:srcRect l="7560" t="5040" r="5501" b="6761"/>
          <a:stretch>
            <a:fillRect/>
          </a:stretch>
        </p:blipFill>
        <p:spPr bwMode="auto">
          <a:xfrm>
            <a:off x="1259632" y="3645024"/>
            <a:ext cx="4222768" cy="3212976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 descr="G:\артик. гимн\Новая папка (2)\s70826875.jpg"/>
          <p:cNvPicPr>
            <a:picLocks noChangeAspect="1" noChangeArrowheads="1"/>
          </p:cNvPicPr>
          <p:nvPr/>
        </p:nvPicPr>
        <p:blipFill>
          <a:blip r:embed="rId5" cstate="print"/>
          <a:srcRect l="4286" t="2857" r="3571" b="5714"/>
          <a:stretch>
            <a:fillRect/>
          </a:stretch>
        </p:blipFill>
        <p:spPr bwMode="auto">
          <a:xfrm>
            <a:off x="395536" y="1412776"/>
            <a:ext cx="3773669" cy="2808312"/>
          </a:xfrm>
          <a:prstGeom prst="diamond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dirty="0" smtClean="0"/>
              <a:t>Сборника сказок «Веселый язычок».</a:t>
            </a:r>
            <a:endParaRPr lang="ru-RU" dirty="0"/>
          </a:p>
        </p:txBody>
      </p:sp>
      <p:pic>
        <p:nvPicPr>
          <p:cNvPr id="26627" name="Picture 2" descr="E:\Новая папка\IMG_69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1711325"/>
            <a:ext cx="4537075" cy="340201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3" descr="E:\Новая папка\IMG_69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13100"/>
            <a:ext cx="4162425" cy="3122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41986" name="Picture 2" descr="H:\педсовет\1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99960"/>
            <a:ext cx="4913887" cy="6758040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ЛОГОПЕД 1\Неделя психологии логопеда\Первый день\ОТкрытие смехотерапия\DSCN33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ЛОГОПЕД 1\Неделя психологии логопеда\Первый день\радуга настроения\IMG_60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158970"/>
            <a:ext cx="4932040" cy="3699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C:\ЛОГОПЕД 1\Неделя психологии логопеда\Первый день\Забор психологической разгрузки\DSCN32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ЛОГОПЕД 1\Неделя психологии логопеда\Первый день\конкурс для педагогов\DSCN0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7" y="2996952"/>
            <a:ext cx="51480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C:\ЛОГОПЕД 1\Неделя психологии логопеда\Первый день\Тренинг\DSCN0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8064" cy="3861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29699" name="Picture 2" descr="C:\Users\admin\Desktop\Первый день\Буквы\DSCN03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8785225" cy="6478587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1747" name="Picture 2" descr="C:\Users\admin\Desktop\Первый день\Буквы\DSCN03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8964612" cy="6721400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28596" y="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Федеральный закон </a:t>
            </a:r>
            <a:b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«Об образовании в Российской Федерации»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827584" y="1052736"/>
            <a:ext cx="7858180" cy="1143008"/>
            <a:chOff x="0" y="0"/>
            <a:chExt cx="3810000" cy="1610457"/>
          </a:xfrm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0" y="0"/>
              <a:ext cx="3810000" cy="161045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78616" y="78616"/>
              <a:ext cx="3652768" cy="145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2">
                      <a:lumMod val="75000"/>
                    </a:schemeClr>
                  </a:solidFill>
                </a:rPr>
                <a:t>СТАТЬЯ 2. </a:t>
              </a:r>
              <a:r>
                <a:rPr lang="ru-RU" sz="2800" b="1" i="1" kern="1200" dirty="0" smtClean="0">
                  <a:solidFill>
                    <a:schemeClr val="tx2">
                      <a:lumMod val="75000"/>
                    </a:schemeClr>
                  </a:solidFill>
                </a:rPr>
                <a:t>Основные понятия, используемые в  настоящем Федеральном законе </a:t>
              </a:r>
              <a:endParaRPr lang="ru-RU" sz="2800" b="1" i="1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55576" y="2348880"/>
            <a:ext cx="7929618" cy="4281363"/>
            <a:chOff x="0" y="199578"/>
            <a:chExt cx="3754760" cy="4281363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0" y="199578"/>
              <a:ext cx="3754760" cy="42813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183292" y="382870"/>
              <a:ext cx="3388176" cy="3914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just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1"/>
                  </a:solidFill>
                </a:rPr>
                <a:t>16. </a:t>
              </a:r>
              <a:r>
                <a:rPr lang="ru-RU" sz="2800" b="1" kern="1200" dirty="0" smtClean="0">
                  <a:solidFill>
                    <a:srgbClr val="FF0000"/>
                  </a:solidFill>
                </a:rPr>
                <a:t>Обучающийся с ограниченными возможностями здоровья 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- физическое лицо, имеющее недостатки в физическом и (или) психологическом развитии, </a:t>
              </a:r>
              <a:r>
                <a:rPr lang="ru-RU" sz="2800" b="1" kern="1200" dirty="0" smtClean="0">
                  <a:solidFill>
                    <a:srgbClr val="FF0000"/>
                  </a:solidFill>
                </a:rPr>
                <a:t>подтвержденные психолого-медико-педагогической комиссией 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и препятствующие получению образования без создания </a:t>
              </a:r>
              <a:r>
                <a:rPr lang="ru-RU" sz="2800" b="1" kern="1200" dirty="0" smtClean="0">
                  <a:solidFill>
                    <a:srgbClr val="FF0000"/>
                  </a:solidFill>
                </a:rPr>
                <a:t>специальных условий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;</a:t>
              </a:r>
              <a:endParaRPr lang="ru-RU" sz="28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32771" name="Picture 3" descr="C:\Users\admin\Desktop\Первый день\Буквы\DSCN03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8964612" cy="6535737"/>
          </a:xfr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ru-RU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Газета для родителей «Говорим, играем – себя мы развиваем!»»</a:t>
            </a:r>
            <a:endParaRPr lang="ru-RU" dirty="0"/>
          </a:p>
        </p:txBody>
      </p:sp>
      <p:pic>
        <p:nvPicPr>
          <p:cNvPr id="34819" name="Picture 4" descr="E:\Новая папка\IMG_68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412875"/>
            <a:ext cx="4386262" cy="3289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5" descr="E:\Новая папка\IMG_6884.JPG"/>
          <p:cNvPicPr>
            <a:picLocks noChangeAspect="1" noChangeArrowheads="1"/>
          </p:cNvPicPr>
          <p:nvPr/>
        </p:nvPicPr>
        <p:blipFill>
          <a:blip r:embed="rId3" cstate="print"/>
          <a:srcRect l="7300" t="9734"/>
          <a:stretch>
            <a:fillRect/>
          </a:stretch>
        </p:blipFill>
        <p:spPr bwMode="auto">
          <a:xfrm>
            <a:off x="4211638" y="3213100"/>
            <a:ext cx="4572000" cy="333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HP5\Pictures\img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60648"/>
            <a:ext cx="2520280" cy="3406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HP5\Pictures\img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2968" y="3079445"/>
            <a:ext cx="2565008" cy="3589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HP5\Pictures\img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996952"/>
            <a:ext cx="2714117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HP5\Pictures\img0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924944"/>
            <a:ext cx="256836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Users\HP5\Pictures\img0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60648"/>
            <a:ext cx="2339752" cy="3351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Users\HP5\Pictures\img0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188640"/>
            <a:ext cx="2411760" cy="344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7" name="Picture 5" descr="3a8782acc48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85938" y="1214438"/>
            <a:ext cx="5729287" cy="4994275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642910" y="214290"/>
          <a:ext cx="7858180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7"/>
          <p:cNvGrpSpPr/>
          <p:nvPr/>
        </p:nvGrpSpPr>
        <p:grpSpPr>
          <a:xfrm>
            <a:off x="714348" y="1643050"/>
            <a:ext cx="7929618" cy="4929198"/>
            <a:chOff x="0" y="199578"/>
            <a:chExt cx="3754760" cy="428136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199578"/>
              <a:ext cx="3754760" cy="42813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83292" y="382870"/>
              <a:ext cx="3388176" cy="3914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just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chemeClr val="tx1"/>
                  </a:solidFill>
                </a:rPr>
                <a:t>5.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 ….</a:t>
              </a:r>
            </a:p>
            <a:p>
              <a:pPr lvl="0" algn="just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chemeClr val="tx1"/>
                  </a:solidFill>
                </a:rPr>
                <a:t>глухие, слабослышащие, позднооглохшие, слепые, слабовидящие, с тяжелыми нарушениями речи, с нарушением </a:t>
              </a:r>
              <a:r>
                <a:rPr lang="ru-RU" sz="2800" b="1" dirty="0" err="1" smtClean="0">
                  <a:solidFill>
                    <a:schemeClr val="tx1"/>
                  </a:solidFill>
                </a:rPr>
                <a:t>опорно</a:t>
              </a:r>
              <a:r>
                <a:rPr lang="ru-RU" sz="2800" b="1" dirty="0" smtClean="0">
                  <a:solidFill>
                    <a:schemeClr val="tx1"/>
                  </a:solidFill>
                </a:rPr>
                <a:t> – двигательного аппарата, с задержкой психического развития, с умственной отсталостью, с расстройствами </a:t>
              </a:r>
              <a:r>
                <a:rPr lang="ru-RU" sz="2800" b="1" dirty="0" err="1" smtClean="0">
                  <a:solidFill>
                    <a:schemeClr val="tx1"/>
                  </a:solidFill>
                </a:rPr>
                <a:t>аутистического</a:t>
              </a:r>
              <a:r>
                <a:rPr lang="ru-RU" sz="2800" b="1" dirty="0" smtClean="0">
                  <a:solidFill>
                    <a:schemeClr val="tx1"/>
                  </a:solidFill>
                </a:rPr>
                <a:t> спектра, со сложными дефектами и другие обучающиеся с ограниченными возможностями здоровья;</a:t>
              </a: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642910" y="214290"/>
          <a:ext cx="7858180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Группа 7"/>
          <p:cNvGrpSpPr/>
          <p:nvPr/>
        </p:nvGrpSpPr>
        <p:grpSpPr>
          <a:xfrm>
            <a:off x="642910" y="1571612"/>
            <a:ext cx="7929618" cy="4929198"/>
            <a:chOff x="0" y="199578"/>
            <a:chExt cx="3754760" cy="4281363"/>
          </a:xfrm>
        </p:grpSpPr>
        <p:sp>
          <p:nvSpPr>
            <p:cNvPr id="9" name="Скругленный прямоугольник 8"/>
            <p:cNvSpPr/>
            <p:nvPr/>
          </p:nvSpPr>
          <p:spPr>
            <a:xfrm>
              <a:off x="0" y="199578"/>
              <a:ext cx="3754760" cy="42813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83292" y="382870"/>
              <a:ext cx="3388176" cy="39147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just" defTabSz="9334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dirty="0" smtClean="0">
                  <a:solidFill>
                    <a:schemeClr val="tx1"/>
                  </a:solidFill>
                </a:rPr>
                <a:t>4. О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бразование обучающихся с ограниченными возможностями здоровья может быть организованно как </a:t>
              </a:r>
              <a:r>
                <a:rPr lang="ru-RU" sz="2800" b="1" kern="1200" dirty="0" smtClean="0">
                  <a:solidFill>
                    <a:srgbClr val="FF0000"/>
                  </a:solidFill>
                </a:rPr>
                <a:t>совместно с другими обучающимися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, так и в </a:t>
              </a:r>
              <a:r>
                <a:rPr lang="ru-RU" sz="2800" b="1" kern="1200" dirty="0" smtClean="0">
                  <a:solidFill>
                    <a:srgbClr val="FF0000"/>
                  </a:solidFill>
                </a:rPr>
                <a:t>отдельных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 классах, </a:t>
              </a:r>
              <a:r>
                <a:rPr lang="ru-RU" sz="2800" b="1" kern="1200" dirty="0" smtClean="0">
                  <a:solidFill>
                    <a:srgbClr val="FF0000"/>
                  </a:solidFill>
                </a:rPr>
                <a:t>группах</a:t>
              </a:r>
              <a:r>
                <a:rPr lang="ru-RU" sz="2800" b="1" kern="1200" dirty="0" smtClean="0">
                  <a:solidFill>
                    <a:schemeClr val="tx1"/>
                  </a:solidFill>
                </a:rPr>
                <a:t> или в отдельных организациях, осуществляющих образовательную деятельность; </a:t>
              </a:r>
              <a:endParaRPr lang="ru-RU" sz="2800" b="1" dirty="0" smtClean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3500438"/>
            <a:ext cx="8229600" cy="221457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000" b="1" dirty="0" smtClean="0"/>
              <a:t>1</a:t>
            </a:r>
            <a:r>
              <a:rPr lang="ru-RU" sz="2800" b="1" dirty="0" smtClean="0"/>
              <a:t>.  Содержание образования и условия организации обучения и воспитания </a:t>
            </a:r>
            <a:r>
              <a:rPr lang="ru-RU" sz="2800" b="1" dirty="0" smtClean="0">
                <a:solidFill>
                  <a:srgbClr val="FF0000"/>
                </a:solidFill>
              </a:rPr>
              <a:t>обучающихся с ограниченными возможностями здоровья</a:t>
            </a:r>
            <a:r>
              <a:rPr lang="ru-RU" sz="2800" b="1" dirty="0" smtClean="0"/>
              <a:t> определяются </a:t>
            </a:r>
            <a:r>
              <a:rPr lang="ru-RU" sz="2800" b="1" dirty="0" smtClean="0">
                <a:solidFill>
                  <a:srgbClr val="FF0000"/>
                </a:solidFill>
              </a:rPr>
              <a:t>адаптированной образовательной программой</a:t>
            </a:r>
            <a:r>
              <a:rPr lang="ru-RU" sz="2800" b="1" dirty="0" smtClean="0"/>
              <a:t>;</a:t>
            </a:r>
            <a:endParaRPr lang="ru-RU" sz="2800" b="1" dirty="0"/>
          </a:p>
        </p:txBody>
      </p:sp>
      <p:graphicFrame>
        <p:nvGraphicFramePr>
          <p:cNvPr id="5" name="Схема 4"/>
          <p:cNvGraphicFramePr/>
          <p:nvPr/>
        </p:nvGraphicFramePr>
        <p:xfrm>
          <a:off x="971600" y="260648"/>
          <a:ext cx="7858180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857224" y="142852"/>
            <a:ext cx="7858180" cy="1143008"/>
            <a:chOff x="0" y="0"/>
            <a:chExt cx="3810000" cy="1610457"/>
          </a:xfrm>
        </p:grpSpPr>
        <p:sp>
          <p:nvSpPr>
            <p:cNvPr id="7" name="Скругленный прямоугольник 6"/>
            <p:cNvSpPr/>
            <p:nvPr/>
          </p:nvSpPr>
          <p:spPr>
            <a:xfrm>
              <a:off x="0" y="0"/>
              <a:ext cx="3810000" cy="161045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Скругленный прямоугольник 4"/>
            <p:cNvSpPr/>
            <p:nvPr/>
          </p:nvSpPr>
          <p:spPr>
            <a:xfrm>
              <a:off x="78616" y="78616"/>
              <a:ext cx="3652768" cy="14532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solidFill>
                    <a:schemeClr val="tx2">
                      <a:lumMod val="75000"/>
                    </a:schemeClr>
                  </a:solidFill>
                </a:rPr>
                <a:t>СТАТЬЯ 2. </a:t>
              </a:r>
              <a:r>
                <a:rPr lang="ru-RU" sz="2800" b="1" i="1" kern="1200" dirty="0" smtClean="0">
                  <a:solidFill>
                    <a:schemeClr val="tx2">
                      <a:lumMod val="75000"/>
                    </a:schemeClr>
                  </a:solidFill>
                </a:rPr>
                <a:t>Основные понятия, используемые в  настоящем Федеральном законе </a:t>
              </a:r>
              <a:endParaRPr lang="ru-RU" sz="2800" b="1" i="1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9" name="Содержимое 3"/>
          <p:cNvGraphicFramePr>
            <a:graphicFrameLocks/>
          </p:cNvGraphicFramePr>
          <p:nvPr/>
        </p:nvGraphicFramePr>
        <p:xfrm>
          <a:off x="285720" y="1071546"/>
          <a:ext cx="8535892" cy="5587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95536" y="188640"/>
          <a:ext cx="8424936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1628800"/>
            <a:ext cx="597666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Адаптированная образовательная программа для детей с тяжёлыми нарушениями речи (ТНР) с учетом «Примерной адаптированной программы для детей с тяжелыми нарушениями речи»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Нищевой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Н.В.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1109</TotalTime>
  <Words>566</Words>
  <Application>Microsoft Office PowerPoint</Application>
  <PresentationFormat>Экран (4:3)</PresentationFormat>
  <Paragraphs>56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Индивидуальный образовательный маршрут</vt:lpstr>
      <vt:lpstr>КОРРЕКЦИОННО-РАЗВИВАЮЩИЕ ЗАНЯТИЯ</vt:lpstr>
      <vt:lpstr>Слайд 14</vt:lpstr>
      <vt:lpstr>Слайд 15</vt:lpstr>
      <vt:lpstr>Проблемы: </vt:lpstr>
      <vt:lpstr>Слайд 17</vt:lpstr>
      <vt:lpstr>Слайд 18</vt:lpstr>
      <vt:lpstr>Слайд 19</vt:lpstr>
      <vt:lpstr>Метод проектов</vt:lpstr>
      <vt:lpstr>Конкурс поделок  «Мой веселый язычок» </vt:lpstr>
      <vt:lpstr> Выставка «Волшебные прогулки язычка». </vt:lpstr>
      <vt:lpstr>Сборника сказок «Веселый язычок».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Газета для родителей «Говорим, играем – себя мы развиваем!»»</vt:lpstr>
      <vt:lpstr>Слайд 32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HP5</cp:lastModifiedBy>
  <cp:revision>96</cp:revision>
  <dcterms:created xsi:type="dcterms:W3CDTF">2013-09-07T18:35:40Z</dcterms:created>
  <dcterms:modified xsi:type="dcterms:W3CDTF">2016-08-25T01:51:41Z</dcterms:modified>
</cp:coreProperties>
</file>